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44"/>
  </p:notesMasterIdLst>
  <p:sldIdLst>
    <p:sldId id="256" r:id="rId2"/>
    <p:sldId id="292" r:id="rId3"/>
    <p:sldId id="307" r:id="rId4"/>
    <p:sldId id="306" r:id="rId5"/>
    <p:sldId id="308" r:id="rId6"/>
    <p:sldId id="322" r:id="rId7"/>
    <p:sldId id="260" r:id="rId8"/>
    <p:sldId id="261" r:id="rId9"/>
    <p:sldId id="264" r:id="rId10"/>
    <p:sldId id="266" r:id="rId11"/>
    <p:sldId id="297" r:id="rId12"/>
    <p:sldId id="268" r:id="rId13"/>
    <p:sldId id="310" r:id="rId14"/>
    <p:sldId id="282" r:id="rId15"/>
    <p:sldId id="323" r:id="rId16"/>
    <p:sldId id="289" r:id="rId17"/>
    <p:sldId id="290" r:id="rId18"/>
    <p:sldId id="316" r:id="rId19"/>
    <p:sldId id="315" r:id="rId20"/>
    <p:sldId id="318" r:id="rId21"/>
    <p:sldId id="299" r:id="rId22"/>
    <p:sldId id="311" r:id="rId23"/>
    <p:sldId id="314" r:id="rId24"/>
    <p:sldId id="317" r:id="rId25"/>
    <p:sldId id="309" r:id="rId26"/>
    <p:sldId id="312" r:id="rId27"/>
    <p:sldId id="280" r:id="rId28"/>
    <p:sldId id="326" r:id="rId29"/>
    <p:sldId id="301" r:id="rId30"/>
    <p:sldId id="305" r:id="rId31"/>
    <p:sldId id="300" r:id="rId32"/>
    <p:sldId id="285" r:id="rId33"/>
    <p:sldId id="279" r:id="rId34"/>
    <p:sldId id="303" r:id="rId35"/>
    <p:sldId id="313" r:id="rId36"/>
    <p:sldId id="293" r:id="rId37"/>
    <p:sldId id="298" r:id="rId38"/>
    <p:sldId id="319" r:id="rId39"/>
    <p:sldId id="320" r:id="rId40"/>
    <p:sldId id="325" r:id="rId41"/>
    <p:sldId id="321" r:id="rId42"/>
    <p:sldId id="324"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63C4FB-A246-412B-AF55-D086B7848C2D}" type="datetimeFigureOut">
              <a:rPr kumimoji="1" lang="ja-JP" altLang="en-US" smtClean="0"/>
              <a:t>2018/10/31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33B698-876E-4401-BBE8-69811BEC1C31}" type="slidenum">
              <a:rPr kumimoji="1" lang="ja-JP" altLang="en-US" smtClean="0"/>
              <a:t>‹#›</a:t>
            </a:fld>
            <a:endParaRPr kumimoji="1" lang="ja-JP" altLang="en-US"/>
          </a:p>
        </p:txBody>
      </p:sp>
    </p:spTree>
    <p:extLst>
      <p:ext uri="{BB962C8B-B14F-4D97-AF65-F5344CB8AC3E}">
        <p14:creationId xmlns:p14="http://schemas.microsoft.com/office/powerpoint/2010/main" val="1816229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33B698-876E-4401-BBE8-69811BEC1C31}" type="slidenum">
              <a:rPr kumimoji="1" lang="ja-JP" altLang="en-US" smtClean="0"/>
              <a:t>9</a:t>
            </a:fld>
            <a:endParaRPr kumimoji="1" lang="ja-JP" altLang="en-US"/>
          </a:p>
        </p:txBody>
      </p:sp>
    </p:spTree>
    <p:extLst>
      <p:ext uri="{BB962C8B-B14F-4D97-AF65-F5344CB8AC3E}">
        <p14:creationId xmlns:p14="http://schemas.microsoft.com/office/powerpoint/2010/main" val="3614004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33B698-876E-4401-BBE8-69811BEC1C31}" type="slidenum">
              <a:rPr kumimoji="1" lang="ja-JP" altLang="en-US" smtClean="0"/>
              <a:t>38</a:t>
            </a:fld>
            <a:endParaRPr kumimoji="1" lang="ja-JP" altLang="en-US"/>
          </a:p>
        </p:txBody>
      </p:sp>
    </p:spTree>
    <p:extLst>
      <p:ext uri="{BB962C8B-B14F-4D97-AF65-F5344CB8AC3E}">
        <p14:creationId xmlns:p14="http://schemas.microsoft.com/office/powerpoint/2010/main" val="2541400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33B698-876E-4401-BBE8-69811BEC1C31}" type="slidenum">
              <a:rPr kumimoji="1" lang="ja-JP" altLang="en-US" smtClean="0"/>
              <a:t>41</a:t>
            </a:fld>
            <a:endParaRPr kumimoji="1" lang="ja-JP" altLang="en-US"/>
          </a:p>
        </p:txBody>
      </p:sp>
    </p:spTree>
    <p:extLst>
      <p:ext uri="{BB962C8B-B14F-4D97-AF65-F5344CB8AC3E}">
        <p14:creationId xmlns:p14="http://schemas.microsoft.com/office/powerpoint/2010/main" val="2486800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E33B698-876E-4401-BBE8-69811BEC1C31}" type="slidenum">
              <a:rPr kumimoji="1" lang="ja-JP" altLang="en-US" smtClean="0"/>
              <a:t>42</a:t>
            </a:fld>
            <a:endParaRPr kumimoji="1" lang="ja-JP" altLang="en-US"/>
          </a:p>
        </p:txBody>
      </p:sp>
    </p:spTree>
    <p:extLst>
      <p:ext uri="{BB962C8B-B14F-4D97-AF65-F5344CB8AC3E}">
        <p14:creationId xmlns:p14="http://schemas.microsoft.com/office/powerpoint/2010/main" val="821032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lgn="l">
              <a:defRPr/>
            </a:lvl1pPr>
          </a:lstStyle>
          <a:p>
            <a:fld id="{32C26B52-4C4C-4E29-A331-65EC362B485D}" type="datetime1">
              <a:rPr kumimoji="1" lang="ja-JP" altLang="en-US" smtClean="0"/>
              <a:t>2018/10/31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61334-AE3C-40AC-90EC-AEE9EF9F376E}" type="slidenum">
              <a:rPr kumimoji="1" lang="ja-JP" altLang="en-US" smtClean="0"/>
              <a:t>‹#›</a:t>
            </a:fld>
            <a:endParaRPr kumimoji="1" lang="ja-JP" alt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19209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06EF76-D010-4A86-B724-E73F39D4D86B}" type="datetime1">
              <a:rPr kumimoji="1" lang="ja-JP" altLang="en-US" smtClean="0"/>
              <a:t>2018/10/31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61334-AE3C-40AC-90EC-AEE9EF9F376E}" type="slidenum">
              <a:rPr kumimoji="1" lang="ja-JP" altLang="en-US" smtClean="0"/>
              <a:t>‹#›</a:t>
            </a:fld>
            <a:endParaRPr kumimoji="1" lang="ja-JP" altLang="en-US"/>
          </a:p>
        </p:txBody>
      </p:sp>
    </p:spTree>
    <p:extLst>
      <p:ext uri="{BB962C8B-B14F-4D97-AF65-F5344CB8AC3E}">
        <p14:creationId xmlns:p14="http://schemas.microsoft.com/office/powerpoint/2010/main" val="340706622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65B444-5E25-4AFD-BD9F-BA6A0D0BD796}" type="datetime1">
              <a:rPr kumimoji="1" lang="ja-JP" altLang="en-US" smtClean="0"/>
              <a:t>2018/10/31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61334-AE3C-40AC-90EC-AEE9EF9F376E}" type="slidenum">
              <a:rPr kumimoji="1" lang="ja-JP" altLang="en-US" smtClean="0"/>
              <a:t>‹#›</a:t>
            </a:fld>
            <a:endParaRPr kumimoji="1" lang="ja-JP" alt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460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14D586-363F-499F-B264-3ECE670187AD}" type="datetime1">
              <a:rPr kumimoji="1" lang="ja-JP" altLang="en-US" smtClean="0"/>
              <a:t>2018/10/31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61334-AE3C-40AC-90EC-AEE9EF9F376E}" type="slidenum">
              <a:rPr kumimoji="1" lang="ja-JP" altLang="en-US" smtClean="0"/>
              <a:t>‹#›</a:t>
            </a:fld>
            <a:endParaRPr kumimoji="1" lang="ja-JP" altLang="en-US"/>
          </a:p>
        </p:txBody>
      </p:sp>
    </p:spTree>
    <p:extLst>
      <p:ext uri="{BB962C8B-B14F-4D97-AF65-F5344CB8AC3E}">
        <p14:creationId xmlns:p14="http://schemas.microsoft.com/office/powerpoint/2010/main" val="3352809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2569034-A121-4FFE-89BD-1E647123D4BA}" type="datetime1">
              <a:rPr kumimoji="1" lang="ja-JP" altLang="en-US" smtClean="0"/>
              <a:t>2018/10/31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D61334-AE3C-40AC-90EC-AEE9EF9F376E}" type="slidenum">
              <a:rPr kumimoji="1" lang="ja-JP" altLang="en-US" smtClean="0"/>
              <a:t>‹#›</a:t>
            </a:fld>
            <a:endParaRPr kumimoji="1" lang="ja-JP" altLang="en-US"/>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677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A5C315-E7E4-4738-9DC3-F109522298CC}" type="datetime1">
              <a:rPr kumimoji="1" lang="ja-JP" altLang="en-US" smtClean="0"/>
              <a:t>2018/10/31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D61334-AE3C-40AC-90EC-AEE9EF9F376E}" type="slidenum">
              <a:rPr kumimoji="1" lang="ja-JP" altLang="en-US" smtClean="0"/>
              <a:t>‹#›</a:t>
            </a:fld>
            <a:endParaRPr kumimoji="1" lang="ja-JP" altLang="en-US"/>
          </a:p>
        </p:txBody>
      </p:sp>
    </p:spTree>
    <p:extLst>
      <p:ext uri="{BB962C8B-B14F-4D97-AF65-F5344CB8AC3E}">
        <p14:creationId xmlns:p14="http://schemas.microsoft.com/office/powerpoint/2010/main" val="1143016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768096" y="2967788"/>
            <a:ext cx="3566160" cy="33415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ja-JP" altLang="en-US"/>
              <a:t>マスター テキストの書式設定</a:t>
            </a:r>
          </a:p>
        </p:txBody>
      </p:sp>
      <p:sp>
        <p:nvSpPr>
          <p:cNvPr id="6" name="Content Placeholder 5"/>
          <p:cNvSpPr>
            <a:spLocks noGrp="1"/>
          </p:cNvSpPr>
          <p:nvPr>
            <p:ph sz="quarter" idx="4"/>
          </p:nvPr>
        </p:nvSpPr>
        <p:spPr>
          <a:xfrm>
            <a:off x="4491990" y="2967788"/>
            <a:ext cx="3566160" cy="33415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297E16-A1E3-4120-BC70-4A89E724DD7A}" type="datetime1">
              <a:rPr kumimoji="1" lang="ja-JP" altLang="en-US" smtClean="0"/>
              <a:t>2018/10/31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D61334-AE3C-40AC-90EC-AEE9EF9F376E}" type="slidenum">
              <a:rPr kumimoji="1" lang="ja-JP" altLang="en-US" smtClean="0"/>
              <a:t>‹#›</a:t>
            </a:fld>
            <a:endParaRPr kumimoji="1" lang="ja-JP" altLang="en-US"/>
          </a:p>
        </p:txBody>
      </p:sp>
    </p:spTree>
    <p:extLst>
      <p:ext uri="{BB962C8B-B14F-4D97-AF65-F5344CB8AC3E}">
        <p14:creationId xmlns:p14="http://schemas.microsoft.com/office/powerpoint/2010/main" val="3429122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8B5BE14-EAEC-4E57-B674-622D588808E4}" type="datetime1">
              <a:rPr kumimoji="1" lang="ja-JP" altLang="en-US" smtClean="0"/>
              <a:t>2018/10/31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D61334-AE3C-40AC-90EC-AEE9EF9F376E}" type="slidenum">
              <a:rPr kumimoji="1" lang="ja-JP" altLang="en-US" smtClean="0"/>
              <a:t>‹#›</a:t>
            </a:fld>
            <a:endParaRPr kumimoji="1" lang="ja-JP" altLang="en-US"/>
          </a:p>
        </p:txBody>
      </p:sp>
    </p:spTree>
    <p:extLst>
      <p:ext uri="{BB962C8B-B14F-4D97-AF65-F5344CB8AC3E}">
        <p14:creationId xmlns:p14="http://schemas.microsoft.com/office/powerpoint/2010/main" val="3783913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47EE19-00E9-40EE-AC12-47A243FA9403}" type="datetime1">
              <a:rPr kumimoji="1" lang="ja-JP" altLang="en-US" smtClean="0"/>
              <a:t>2018/10/31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D61334-AE3C-40AC-90EC-AEE9EF9F376E}" type="slidenum">
              <a:rPr kumimoji="1" lang="ja-JP" altLang="en-US" smtClean="0"/>
              <a:t>‹#›</a:t>
            </a:fld>
            <a:endParaRPr kumimoji="1" lang="ja-JP" altLang="en-US"/>
          </a:p>
        </p:txBody>
      </p:sp>
    </p:spTree>
    <p:extLst>
      <p:ext uri="{BB962C8B-B14F-4D97-AF65-F5344CB8AC3E}">
        <p14:creationId xmlns:p14="http://schemas.microsoft.com/office/powerpoint/2010/main" val="2351416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ja-JP" altLang="en-US"/>
              <a:t>マスター タイトルの書式設定</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506EF76-D010-4A86-B724-E73F39D4D86B}" type="datetime1">
              <a:rPr kumimoji="1" lang="ja-JP" altLang="en-US" smtClean="0"/>
              <a:t>2018/10/31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D61334-AE3C-40AC-90EC-AEE9EF9F376E}" type="slidenum">
              <a:rPr kumimoji="1" lang="ja-JP" altLang="en-US" smtClean="0"/>
              <a:t>‹#›</a:t>
            </a:fld>
            <a:endParaRPr kumimoji="1" lang="ja-JP" altLang="en-US"/>
          </a:p>
        </p:txBody>
      </p:sp>
    </p:spTree>
    <p:extLst>
      <p:ext uri="{BB962C8B-B14F-4D97-AF65-F5344CB8AC3E}">
        <p14:creationId xmlns:p14="http://schemas.microsoft.com/office/powerpoint/2010/main" val="78487325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B7F1AB7-A02D-409D-AB9D-37B82B3EA576}" type="datetime1">
              <a:rPr kumimoji="1" lang="ja-JP" altLang="en-US" smtClean="0"/>
              <a:t>2018/10/31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D61334-AE3C-40AC-90EC-AEE9EF9F376E}" type="slidenum">
              <a:rPr kumimoji="1" lang="ja-JP" altLang="en-US" smtClean="0"/>
              <a:t>‹#›</a:t>
            </a:fld>
            <a:endParaRPr kumimoji="1" lang="ja-JP" alt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2955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506EF76-D010-4A86-B724-E73F39D4D86B}" type="datetime1">
              <a:rPr kumimoji="1" lang="ja-JP" altLang="en-US" smtClean="0"/>
              <a:t>2018/10/31</a:t>
            </a:fld>
            <a:endParaRPr kumimoji="1" lang="ja-JP" alt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kumimoji="1" lang="ja-JP" alt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1D61334-AE3C-40AC-90EC-AEE9EF9F376E}" type="slidenum">
              <a:rPr kumimoji="1" lang="ja-JP" altLang="en-US" smtClean="0"/>
              <a:t>‹#›</a:t>
            </a:fld>
            <a:endParaRPr kumimoji="1" lang="ja-JP" alt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3110404"/>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kumimoji="1"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5.jpeg"/></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a-yeah.com/kaigyo.html#point2" TargetMode="External"/><Relationship Id="rId2" Type="http://schemas.openxmlformats.org/officeDocument/2006/relationships/hyperlink" Target="http://a-yeah.com/kaigyo.html#point1" TargetMode="External"/><Relationship Id="rId1" Type="http://schemas.openxmlformats.org/officeDocument/2006/relationships/slideLayout" Target="../slideLayouts/slideLayout2.xml"/><Relationship Id="rId5" Type="http://schemas.openxmlformats.org/officeDocument/2006/relationships/hyperlink" Target="http://a-yeah.com/kaigyo.html#point4" TargetMode="External"/><Relationship Id="rId4" Type="http://schemas.openxmlformats.org/officeDocument/2006/relationships/hyperlink" Target="http://a-yeah.com/kaigyo.html#point3"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772816"/>
            <a:ext cx="7772400" cy="814009"/>
          </a:xfrm>
        </p:spPr>
        <p:txBody>
          <a:bodyPr>
            <a:noAutofit/>
          </a:bodyPr>
          <a:lstStyle/>
          <a:p>
            <a:r>
              <a:rPr kumimoji="1" lang="ja-JP" altLang="en-US" sz="4800" dirty="0">
                <a:solidFill>
                  <a:srgbClr val="FF0000"/>
                </a:solidFill>
                <a:latin typeface="HG丸ｺﾞｼｯｸM-PRO" panose="020F0600000000000000" pitchFamily="50" charset="-128"/>
                <a:ea typeface="HG丸ｺﾞｼｯｸM-PRO" panose="020F0600000000000000" pitchFamily="50" charset="-128"/>
              </a:rPr>
              <a:t>飲食店開業のために</a:t>
            </a:r>
            <a:br>
              <a:rPr kumimoji="1" lang="en-US" altLang="ja-JP" sz="4800" dirty="0">
                <a:solidFill>
                  <a:srgbClr val="FF0000"/>
                </a:solidFill>
                <a:latin typeface="HG丸ｺﾞｼｯｸM-PRO" panose="020F0600000000000000" pitchFamily="50" charset="-128"/>
                <a:ea typeface="HG丸ｺﾞｼｯｸM-PRO" panose="020F0600000000000000" pitchFamily="50" charset="-128"/>
              </a:rPr>
            </a:br>
            <a:r>
              <a:rPr kumimoji="1" lang="ja-JP" altLang="en-US" sz="4800" dirty="0">
                <a:solidFill>
                  <a:srgbClr val="FF0000"/>
                </a:solidFill>
                <a:latin typeface="HG丸ｺﾞｼｯｸM-PRO" panose="020F0600000000000000" pitchFamily="50" charset="-128"/>
                <a:ea typeface="HG丸ｺﾞｼｯｸM-PRO" panose="020F0600000000000000" pitchFamily="50" charset="-128"/>
              </a:rPr>
              <a:t>必要なこと</a:t>
            </a:r>
          </a:p>
        </p:txBody>
      </p:sp>
      <p:sp>
        <p:nvSpPr>
          <p:cNvPr id="3" name="スライド番号プレースホルダー 2"/>
          <p:cNvSpPr>
            <a:spLocks noGrp="1"/>
          </p:cNvSpPr>
          <p:nvPr>
            <p:ph type="sldNum" sz="quarter" idx="12"/>
          </p:nvPr>
        </p:nvSpPr>
        <p:spPr/>
        <p:txBody>
          <a:bodyPr/>
          <a:lstStyle/>
          <a:p>
            <a:fld id="{E1D61334-AE3C-40AC-90EC-AEE9EF9F376E}" type="slidenum">
              <a:rPr kumimoji="1" lang="ja-JP" altLang="en-US" smtClean="0"/>
              <a:t>1</a:t>
            </a:fld>
            <a:endParaRPr kumimoji="1" lang="ja-JP" altLang="en-US"/>
          </a:p>
        </p:txBody>
      </p:sp>
      <p:sp>
        <p:nvSpPr>
          <p:cNvPr id="4" name="テキスト ボックス 3"/>
          <p:cNvSpPr txBox="1"/>
          <p:nvPr/>
        </p:nvSpPr>
        <p:spPr>
          <a:xfrm>
            <a:off x="6284399" y="5445224"/>
            <a:ext cx="2880320" cy="369332"/>
          </a:xfrm>
          <a:prstGeom prst="rect">
            <a:avLst/>
          </a:prstGeom>
          <a:noFill/>
        </p:spPr>
        <p:txBody>
          <a:bodyPr wrap="square" rtlCol="0">
            <a:spAutoFit/>
          </a:bodyPr>
          <a:lstStyle/>
          <a:p>
            <a:r>
              <a:rPr kumimoji="1" lang="ja-JP" altLang="en-US" b="1" dirty="0">
                <a:latin typeface="HG丸ｺﾞｼｯｸM-PRO" panose="020F0600000000000000" pitchFamily="50" charset="-128"/>
                <a:ea typeface="HG丸ｺﾞｼｯｸM-PRO" panose="020F0600000000000000" pitchFamily="50" charset="-128"/>
              </a:rPr>
              <a:t>代表　岩本　留里子</a:t>
            </a:r>
          </a:p>
        </p:txBody>
      </p:sp>
      <p:sp>
        <p:nvSpPr>
          <p:cNvPr id="5" name="テキスト ボックス 4">
            <a:extLst>
              <a:ext uri="{FF2B5EF4-FFF2-40B4-BE49-F238E27FC236}">
                <a16:creationId xmlns:a16="http://schemas.microsoft.com/office/drawing/2014/main" id="{8AEE65F7-B53A-4696-A13B-AC9C92941349}"/>
              </a:ext>
            </a:extLst>
          </p:cNvPr>
          <p:cNvSpPr txBox="1"/>
          <p:nvPr/>
        </p:nvSpPr>
        <p:spPr>
          <a:xfrm>
            <a:off x="6295253" y="5043594"/>
            <a:ext cx="2880320" cy="369332"/>
          </a:xfrm>
          <a:prstGeom prst="rect">
            <a:avLst/>
          </a:prstGeom>
          <a:noFill/>
        </p:spPr>
        <p:txBody>
          <a:bodyPr wrap="square" rtlCol="0">
            <a:spAutoFit/>
          </a:bodyPr>
          <a:lstStyle/>
          <a:p>
            <a:r>
              <a:rPr kumimoji="1" lang="ja-JP" altLang="en-US" b="1" dirty="0">
                <a:latin typeface="HG丸ｺﾞｼｯｸM-PRO" panose="020F0600000000000000" pitchFamily="50" charset="-128"/>
                <a:ea typeface="HG丸ｺﾞｼｯｸM-PRO" panose="020F0600000000000000" pitchFamily="50" charset="-128"/>
              </a:rPr>
              <a:t>ビジネスフードファン</a:t>
            </a:r>
          </a:p>
        </p:txBody>
      </p:sp>
    </p:spTree>
    <p:extLst>
      <p:ext uri="{BB962C8B-B14F-4D97-AF65-F5344CB8AC3E}">
        <p14:creationId xmlns:p14="http://schemas.microsoft.com/office/powerpoint/2010/main" val="2102006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27584" y="332656"/>
            <a:ext cx="7772400" cy="580926"/>
          </a:xfrm>
        </p:spPr>
        <p:txBody>
          <a:bodyPr>
            <a:normAutofit/>
          </a:bodyPr>
          <a:lstStyle/>
          <a:p>
            <a:r>
              <a:rPr lang="ja-JP" altLang="ja-JP" sz="2400" b="1" dirty="0">
                <a:latin typeface="HG丸ｺﾞｼｯｸM-PRO" panose="020F0600000000000000" pitchFamily="50" charset="-128"/>
                <a:ea typeface="HG丸ｺﾞｼｯｸM-PRO" panose="020F0600000000000000" pitchFamily="50" charset="-128"/>
              </a:rPr>
              <a:t>ターゲットの設定</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コンテンツ プレースホルダー 1"/>
          <p:cNvSpPr>
            <a:spLocks noGrp="1"/>
          </p:cNvSpPr>
          <p:nvPr>
            <p:ph idx="1"/>
          </p:nvPr>
        </p:nvSpPr>
        <p:spPr>
          <a:xfrm>
            <a:off x="827584" y="1196753"/>
            <a:ext cx="7408333" cy="3168349"/>
          </a:xfrm>
        </p:spPr>
        <p:txBody>
          <a:bodyPr>
            <a:normAutofit fontScale="92500" lnSpcReduction="20000"/>
          </a:bodyPr>
          <a:lstStyle/>
          <a:p>
            <a:pPr marL="0" indent="0">
              <a:buNone/>
            </a:pPr>
            <a:r>
              <a:rPr lang="ja-JP" altLang="en-US" sz="1800" dirty="0">
                <a:latin typeface="HG丸ｺﾞｼｯｸM-PRO" panose="020F0600000000000000" pitchFamily="50" charset="-128"/>
                <a:ea typeface="HG丸ｺﾞｼｯｸM-PRO" panose="020F0600000000000000" pitchFamily="50" charset="-128"/>
              </a:rPr>
              <a:t>ターゲットの設定を考える</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①ターゲットの来店動機を考える</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②特定のターゲットをイメージする</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en-US" sz="1400" dirty="0">
                <a:latin typeface="HG丸ｺﾞｼｯｸM-PRO" panose="020F0600000000000000" pitchFamily="50" charset="-128"/>
                <a:ea typeface="HG丸ｺﾞｼｯｸM-PRO" panose="020F0600000000000000" pitchFamily="50" charset="-128"/>
              </a:rPr>
              <a:t>③立地にターゲットがいるのか？調査する</a:t>
            </a:r>
            <a:endParaRPr lang="en-US" altLang="ja-JP" sz="14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メインターゲット</a:t>
            </a:r>
          </a:p>
          <a:p>
            <a:pPr marL="0" indent="0">
              <a:buNone/>
            </a:pPr>
            <a:endParaRPr kumimoji="1" lang="en-US" altLang="ja-JP" sz="18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18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サブターゲット</a:t>
            </a:r>
            <a:r>
              <a:rPr lang="ja-JP" altLang="en-US" sz="1800" dirty="0">
                <a:latin typeface="HG丸ｺﾞｼｯｸM-PRO" panose="020F0600000000000000" pitchFamily="50" charset="-128"/>
                <a:ea typeface="HG丸ｺﾞｼｯｸM-PRO" panose="020F0600000000000000" pitchFamily="50" charset="-128"/>
              </a:rPr>
              <a:t>（メインが誰と来るのか？）</a:t>
            </a:r>
            <a:endParaRPr lang="ja-JP" altLang="ja-JP" sz="1800" dirty="0">
              <a:latin typeface="HG丸ｺﾞｼｯｸM-PRO" panose="020F0600000000000000" pitchFamily="50" charset="-128"/>
              <a:ea typeface="HG丸ｺﾞｼｯｸM-PRO" panose="020F0600000000000000" pitchFamily="50" charset="-128"/>
            </a:endParaRPr>
          </a:p>
          <a:p>
            <a:pPr marL="0" indent="0">
              <a:buNone/>
            </a:pPr>
            <a:endParaRPr kumimoji="1" lang="ja-JP" altLang="en-US" sz="18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10</a:t>
            </a:fld>
            <a:endParaRPr kumimoji="1" lang="ja-JP" altLang="en-US"/>
          </a:p>
        </p:txBody>
      </p:sp>
      <p:cxnSp>
        <p:nvCxnSpPr>
          <p:cNvPr id="7" name="直線コネクタ 6"/>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正方形/長方形 7">
            <a:extLst>
              <a:ext uri="{FF2B5EF4-FFF2-40B4-BE49-F238E27FC236}">
                <a16:creationId xmlns:a16="http://schemas.microsoft.com/office/drawing/2014/main" id="{17CE9355-1146-49E6-A943-EFBEF4A397F1}"/>
              </a:ext>
            </a:extLst>
          </p:cNvPr>
          <p:cNvSpPr/>
          <p:nvPr/>
        </p:nvSpPr>
        <p:spPr>
          <a:xfrm>
            <a:off x="683568" y="5012749"/>
            <a:ext cx="6336704" cy="307777"/>
          </a:xfrm>
          <a:prstGeom prst="rect">
            <a:avLst/>
          </a:prstGeom>
        </p:spPr>
        <p:txBody>
          <a:bodyPr wrap="square">
            <a:spAutoFit/>
          </a:bodyPr>
          <a:lstStyle/>
          <a:p>
            <a:r>
              <a:rPr lang="ja-JP" altLang="en-US" sz="1400" dirty="0">
                <a:latin typeface="HG丸ｺﾞｼｯｸM-PRO" panose="020F0600000000000000" pitchFamily="50" charset="-128"/>
                <a:ea typeface="HG丸ｺﾞｼｯｸM-PRO" panose="020F0600000000000000" pitchFamily="50" charset="-128"/>
              </a:rPr>
              <a:t>ターゲットをイメージしてみよう</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10" name="テキスト ボックス 9">
            <a:extLst>
              <a:ext uri="{FF2B5EF4-FFF2-40B4-BE49-F238E27FC236}">
                <a16:creationId xmlns:a16="http://schemas.microsoft.com/office/drawing/2014/main" id="{BCC7BF49-9FC1-4739-9D77-30333FFB2030}"/>
              </a:ext>
            </a:extLst>
          </p:cNvPr>
          <p:cNvSpPr txBox="1"/>
          <p:nvPr/>
        </p:nvSpPr>
        <p:spPr>
          <a:xfrm>
            <a:off x="1224802" y="2996952"/>
            <a:ext cx="6587558" cy="369332"/>
          </a:xfrm>
          <a:prstGeom prst="rect">
            <a:avLst/>
          </a:prstGeom>
          <a:noFill/>
          <a:ln>
            <a:solidFill>
              <a:srgbClr val="C00000"/>
            </a:solidFill>
          </a:ln>
        </p:spPr>
        <p:txBody>
          <a:bodyPr wrap="square" rtlCol="0">
            <a:spAutoFit/>
          </a:bodyPr>
          <a:lstStyle/>
          <a:p>
            <a:r>
              <a:rPr lang="en-US" altLang="ja-JP" dirty="0">
                <a:latin typeface="HG丸ｺﾞｼｯｸM-PRO" panose="020F0600000000000000" pitchFamily="50" charset="-128"/>
                <a:ea typeface="HG丸ｺﾞｼｯｸM-PRO" panose="020F0600000000000000" pitchFamily="50" charset="-128"/>
              </a:rPr>
              <a:t>30</a:t>
            </a:r>
            <a:r>
              <a:rPr lang="ja-JP" altLang="en-US" dirty="0">
                <a:latin typeface="HG丸ｺﾞｼｯｸM-PRO" panose="020F0600000000000000" pitchFamily="50" charset="-128"/>
                <a:ea typeface="HG丸ｺﾞｼｯｸM-PRO" panose="020F0600000000000000" pitchFamily="50" charset="-128"/>
              </a:rPr>
              <a:t>代の男性　会社員</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1" name="テキスト ボックス 10">
            <a:extLst>
              <a:ext uri="{FF2B5EF4-FFF2-40B4-BE49-F238E27FC236}">
                <a16:creationId xmlns:a16="http://schemas.microsoft.com/office/drawing/2014/main" id="{A6CEF26C-F345-4FBC-BDE7-75ECDF6B959F}"/>
              </a:ext>
            </a:extLst>
          </p:cNvPr>
          <p:cNvSpPr txBox="1"/>
          <p:nvPr/>
        </p:nvSpPr>
        <p:spPr>
          <a:xfrm>
            <a:off x="1196735" y="4509120"/>
            <a:ext cx="6587558" cy="369332"/>
          </a:xfrm>
          <a:prstGeom prst="rect">
            <a:avLst/>
          </a:prstGeom>
          <a:noFill/>
          <a:ln>
            <a:solidFill>
              <a:srgbClr val="C00000"/>
            </a:solidFill>
          </a:ln>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彼女や同僚の女性</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BE8C41B8-A660-43FF-A20D-B9201F61B430}"/>
              </a:ext>
            </a:extLst>
          </p:cNvPr>
          <p:cNvSpPr txBox="1"/>
          <p:nvPr/>
        </p:nvSpPr>
        <p:spPr>
          <a:xfrm>
            <a:off x="1196735" y="5543699"/>
            <a:ext cx="6587558" cy="923330"/>
          </a:xfrm>
          <a:prstGeom prst="rect">
            <a:avLst/>
          </a:prstGeom>
          <a:noFill/>
          <a:ln>
            <a:solidFill>
              <a:srgbClr val="C00000"/>
            </a:solidFill>
          </a:ln>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３０代男性　独身　年収４００万円</a:t>
            </a:r>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一人暮らし</a:t>
            </a:r>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旅行が趣味</a:t>
            </a:r>
          </a:p>
        </p:txBody>
      </p:sp>
    </p:spTree>
    <p:extLst>
      <p:ext uri="{BB962C8B-B14F-4D97-AF65-F5344CB8AC3E}">
        <p14:creationId xmlns:p14="http://schemas.microsoft.com/office/powerpoint/2010/main" val="255606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7808" y="188640"/>
            <a:ext cx="7772400" cy="652934"/>
          </a:xfrm>
        </p:spPr>
        <p:txBody>
          <a:bodyPr>
            <a:normAutofit/>
          </a:bodyPr>
          <a:lstStyle/>
          <a:p>
            <a:r>
              <a:rPr kumimoji="1" lang="ja-JP" altLang="en-US" sz="2400" b="1" dirty="0">
                <a:latin typeface="HG丸ｺﾞｼｯｸM-PRO" panose="020F0600000000000000" pitchFamily="50" charset="-128"/>
                <a:ea typeface="HG丸ｺﾞｼｯｸM-PRO" panose="020F0600000000000000" pitchFamily="50" charset="-128"/>
              </a:rPr>
              <a:t>コンセプトを作る</a:t>
            </a:r>
          </a:p>
        </p:txBody>
      </p:sp>
      <p:sp>
        <p:nvSpPr>
          <p:cNvPr id="5" name="スライド番号プレースホルダー 4"/>
          <p:cNvSpPr>
            <a:spLocks noGrp="1"/>
          </p:cNvSpPr>
          <p:nvPr>
            <p:ph type="sldNum" sz="quarter" idx="12"/>
          </p:nvPr>
        </p:nvSpPr>
        <p:spPr/>
        <p:txBody>
          <a:bodyPr/>
          <a:lstStyle/>
          <a:p>
            <a:fld id="{E1D61334-AE3C-40AC-90EC-AEE9EF9F376E}" type="slidenum">
              <a:rPr kumimoji="1" lang="ja-JP" altLang="en-US" smtClean="0"/>
              <a:t>11</a:t>
            </a:fld>
            <a:endParaRPr kumimoji="1" lang="ja-JP" altLang="en-US"/>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8" name="コンテンツ プレースホルダー 7">
            <a:extLst>
              <a:ext uri="{FF2B5EF4-FFF2-40B4-BE49-F238E27FC236}">
                <a16:creationId xmlns:a16="http://schemas.microsoft.com/office/drawing/2014/main" id="{25618853-2F6D-4F4A-981C-A0C3A0703DE1}"/>
              </a:ext>
            </a:extLst>
          </p:cNvPr>
          <p:cNvPicPr>
            <a:picLocks noGrp="1" noChangeAspect="1"/>
          </p:cNvPicPr>
          <p:nvPr>
            <p:ph idx="1"/>
          </p:nvPr>
        </p:nvPicPr>
        <p:blipFill>
          <a:blip r:embed="rId2"/>
          <a:stretch>
            <a:fillRect/>
          </a:stretch>
        </p:blipFill>
        <p:spPr>
          <a:xfrm>
            <a:off x="899592" y="1692896"/>
            <a:ext cx="7016508" cy="4022725"/>
          </a:xfrm>
          <a:prstGeom prst="rect">
            <a:avLst/>
          </a:prstGeom>
        </p:spPr>
      </p:pic>
    </p:spTree>
    <p:extLst>
      <p:ext uri="{BB962C8B-B14F-4D97-AF65-F5344CB8AC3E}">
        <p14:creationId xmlns:p14="http://schemas.microsoft.com/office/powerpoint/2010/main" val="106210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2048" y="188640"/>
            <a:ext cx="7772400" cy="580926"/>
          </a:xfrm>
        </p:spPr>
        <p:txBody>
          <a:bodyPr>
            <a:normAutofit/>
          </a:bodyPr>
          <a:lstStyle/>
          <a:p>
            <a:r>
              <a:rPr lang="ja-JP" altLang="ja-JP" sz="2400" dirty="0">
                <a:latin typeface="HG丸ｺﾞｼｯｸM-PRO" panose="020F0600000000000000" pitchFamily="50" charset="-128"/>
                <a:ea typeface="HG丸ｺﾞｼｯｸM-PRO" panose="020F0600000000000000" pitchFamily="50" charset="-128"/>
              </a:rPr>
              <a:t>店名・ロゴマークを決める</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2" name="コンテンツ プレースホルダー 1"/>
          <p:cNvSpPr>
            <a:spLocks noGrp="1"/>
          </p:cNvSpPr>
          <p:nvPr>
            <p:ph idx="1"/>
          </p:nvPr>
        </p:nvSpPr>
        <p:spPr>
          <a:xfrm>
            <a:off x="827584" y="1268760"/>
            <a:ext cx="7408333" cy="4464496"/>
          </a:xfrm>
        </p:spPr>
        <p:txBody>
          <a:bodyPr>
            <a:normAutofit/>
          </a:bodyPr>
          <a:lstStyle/>
          <a:p>
            <a:pPr marL="0" indent="0">
              <a:buNone/>
            </a:pPr>
            <a:r>
              <a:rPr lang="ja-JP" altLang="ja-JP" sz="1800" dirty="0">
                <a:latin typeface="HG丸ｺﾞｼｯｸM-PRO" panose="020F0600000000000000" pitchFamily="50" charset="-128"/>
                <a:ea typeface="HG丸ｺﾞｼｯｸM-PRO" panose="020F0600000000000000" pitchFamily="50" charset="-128"/>
              </a:rPr>
              <a:t>店名やロゴマークはそれを見ると読むとコンセプトが伝わるもの</a:t>
            </a:r>
          </a:p>
          <a:p>
            <a:pPr marL="0" indent="0">
              <a:buNone/>
            </a:pPr>
            <a:r>
              <a:rPr lang="ja-JP" altLang="ja-JP" sz="1800" dirty="0">
                <a:latin typeface="HG丸ｺﾞｼｯｸM-PRO" panose="020F0600000000000000" pitchFamily="50" charset="-128"/>
                <a:ea typeface="HG丸ｺﾞｼｯｸM-PRO" panose="020F0600000000000000" pitchFamily="50" charset="-128"/>
              </a:rPr>
              <a:t>◎店名・ロゴ</a:t>
            </a:r>
          </a:p>
          <a:p>
            <a:pPr marL="0" indent="0">
              <a:buNone/>
            </a:pPr>
            <a:r>
              <a:rPr lang="en-US" altLang="ja-JP" sz="1800" dirty="0">
                <a:latin typeface="HG丸ｺﾞｼｯｸM-PRO" panose="020F0600000000000000" pitchFamily="50" charset="-128"/>
                <a:ea typeface="HG丸ｺﾞｼｯｸM-PRO" panose="020F0600000000000000" pitchFamily="50" charset="-128"/>
              </a:rPr>
              <a:t> </a:t>
            </a:r>
            <a:endParaRPr lang="ja-JP"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◎ショルダーネーム</a:t>
            </a:r>
          </a:p>
          <a:p>
            <a:pPr marL="0" indent="0">
              <a:buNone/>
            </a:pPr>
            <a:r>
              <a:rPr lang="en-US" altLang="ja-JP" sz="1800" dirty="0">
                <a:latin typeface="HG丸ｺﾞｼｯｸM-PRO" panose="020F0600000000000000" pitchFamily="50" charset="-128"/>
                <a:ea typeface="HG丸ｺﾞｼｯｸM-PRO" panose="020F0600000000000000" pitchFamily="50" charset="-128"/>
              </a:rPr>
              <a:t> </a:t>
            </a:r>
            <a:endParaRPr lang="ja-JP"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◎看板</a:t>
            </a:r>
            <a:r>
              <a:rPr lang="en-US" altLang="ja-JP" sz="1800" dirty="0">
                <a:latin typeface="HG丸ｺﾞｼｯｸM-PRO" panose="020F0600000000000000" pitchFamily="50" charset="-128"/>
                <a:ea typeface="HG丸ｺﾞｼｯｸM-PRO" panose="020F0600000000000000" pitchFamily="50" charset="-128"/>
              </a:rPr>
              <a:t> </a:t>
            </a:r>
            <a:endParaRPr lang="ja-JP" altLang="ja-JP" sz="1800" dirty="0">
              <a:latin typeface="HG丸ｺﾞｼｯｸM-PRO" panose="020F0600000000000000" pitchFamily="50" charset="-128"/>
              <a:ea typeface="HG丸ｺﾞｼｯｸM-PRO" panose="020F0600000000000000" pitchFamily="50" charset="-128"/>
            </a:endParaRPr>
          </a:p>
          <a:p>
            <a:pPr marL="0" indent="0">
              <a:buNone/>
            </a:pPr>
            <a:endParaRPr lang="ja-JP"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　　店名→お客様は店名に魅力を感じるわけではない。</a:t>
            </a:r>
          </a:p>
          <a:p>
            <a:pPr marL="0" indent="0">
              <a:buNone/>
            </a:pPr>
            <a:r>
              <a:rPr lang="ja-JP" altLang="ja-JP" sz="1800" dirty="0">
                <a:latin typeface="HG丸ｺﾞｼｯｸM-PRO" panose="020F0600000000000000" pitchFamily="50" charset="-128"/>
                <a:ea typeface="HG丸ｺﾞｼｯｸM-PRO" panose="020F0600000000000000" pitchFamily="50" charset="-128"/>
              </a:rPr>
              <a:t>　　ｼｮﾙﾀﾞｰﾈｰﾑ→形容詞、わかりやすく、何屋なのか。</a:t>
            </a:r>
            <a:endParaRPr kumimoji="1" lang="ja-JP" altLang="en-US" sz="18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12</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BA33BB1E-4DCD-4351-A14D-44EA173DAD24}"/>
              </a:ext>
            </a:extLst>
          </p:cNvPr>
          <p:cNvSpPr txBox="1"/>
          <p:nvPr/>
        </p:nvSpPr>
        <p:spPr>
          <a:xfrm>
            <a:off x="1115616" y="1988840"/>
            <a:ext cx="6587558" cy="646331"/>
          </a:xfrm>
          <a:prstGeom prst="rect">
            <a:avLst/>
          </a:prstGeom>
          <a:noFill/>
          <a:ln>
            <a:solidFill>
              <a:srgbClr val="C00000"/>
            </a:solidFill>
          </a:ln>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「発声した時」「文字に書いた時」・・・語呂がいいか</a:t>
            </a:r>
            <a:endParaRPr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わかりやすいか</a:t>
            </a:r>
          </a:p>
        </p:txBody>
      </p:sp>
      <p:sp>
        <p:nvSpPr>
          <p:cNvPr id="7" name="テキスト ボックス 6">
            <a:extLst>
              <a:ext uri="{FF2B5EF4-FFF2-40B4-BE49-F238E27FC236}">
                <a16:creationId xmlns:a16="http://schemas.microsoft.com/office/drawing/2014/main" id="{92136E06-45C3-4258-8643-B9814D57A27F}"/>
              </a:ext>
            </a:extLst>
          </p:cNvPr>
          <p:cNvSpPr txBox="1"/>
          <p:nvPr/>
        </p:nvSpPr>
        <p:spPr>
          <a:xfrm>
            <a:off x="1144216" y="2996952"/>
            <a:ext cx="6587558" cy="369332"/>
          </a:xfrm>
          <a:prstGeom prst="rect">
            <a:avLst/>
          </a:prstGeom>
          <a:noFill/>
          <a:ln>
            <a:solidFill>
              <a:srgbClr val="C00000"/>
            </a:solidFill>
          </a:ln>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何屋かわかるもの</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8" name="テキスト ボックス 7">
            <a:extLst>
              <a:ext uri="{FF2B5EF4-FFF2-40B4-BE49-F238E27FC236}">
                <a16:creationId xmlns:a16="http://schemas.microsoft.com/office/drawing/2014/main" id="{EC2CDA78-A682-4B7C-A7FE-8E8C78E22EA4}"/>
              </a:ext>
            </a:extLst>
          </p:cNvPr>
          <p:cNvSpPr txBox="1"/>
          <p:nvPr/>
        </p:nvSpPr>
        <p:spPr>
          <a:xfrm>
            <a:off x="1224802" y="3789040"/>
            <a:ext cx="6587558" cy="369332"/>
          </a:xfrm>
          <a:prstGeom prst="rect">
            <a:avLst/>
          </a:prstGeom>
          <a:noFill/>
          <a:ln>
            <a:solidFill>
              <a:srgbClr val="C00000"/>
            </a:solidFill>
          </a:ln>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店頭・そで看板・電照看板　等</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8581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2048" y="188640"/>
            <a:ext cx="7772400" cy="580926"/>
          </a:xfrm>
        </p:spPr>
        <p:txBody>
          <a:bodyPr>
            <a:normAutofit/>
          </a:bodyPr>
          <a:lstStyle/>
          <a:p>
            <a:r>
              <a:rPr kumimoji="1" lang="ja-JP" altLang="en-US" sz="2400" dirty="0">
                <a:latin typeface="HG丸ｺﾞｼｯｸM-PRO" panose="020F0600000000000000" pitchFamily="50" charset="-128"/>
                <a:ea typeface="HG丸ｺﾞｼｯｸM-PRO" panose="020F0600000000000000" pitchFamily="50" charset="-128"/>
              </a:rPr>
              <a:t>内装・外装デザインをイメージする</a:t>
            </a: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13</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コンテンツ プレースホルダー 6">
            <a:extLst>
              <a:ext uri="{FF2B5EF4-FFF2-40B4-BE49-F238E27FC236}">
                <a16:creationId xmlns:a16="http://schemas.microsoft.com/office/drawing/2014/main" id="{F723B9CC-7356-4A3A-9060-C9A65A6D001A}"/>
              </a:ext>
            </a:extLst>
          </p:cNvPr>
          <p:cNvSpPr>
            <a:spLocks noGrp="1"/>
          </p:cNvSpPr>
          <p:nvPr>
            <p:ph idx="1"/>
          </p:nvPr>
        </p:nvSpPr>
        <p:spPr>
          <a:xfrm>
            <a:off x="815273" y="1853912"/>
            <a:ext cx="7290055" cy="4023360"/>
          </a:xfrm>
        </p:spPr>
        <p:txBody>
          <a:bodyPr/>
          <a:lstStyle/>
          <a:p>
            <a:r>
              <a:rPr lang="ja-JP" altLang="ja-JP" b="1" dirty="0">
                <a:latin typeface="HG丸ｺﾞｼｯｸM-PRO" panose="020F0600000000000000" pitchFamily="50" charset="-128"/>
                <a:ea typeface="HG丸ｺﾞｼｯｸM-PRO" panose="020F0600000000000000" pitchFamily="50" charset="-128"/>
              </a:rPr>
              <a:t>内外装デザイン、工事着工</a:t>
            </a:r>
            <a:r>
              <a:rPr lang="en-US" altLang="ja-JP" b="1" dirty="0">
                <a:latin typeface="HG丸ｺﾞｼｯｸM-PRO" panose="020F0600000000000000" pitchFamily="50" charset="-128"/>
                <a:ea typeface="HG丸ｺﾞｼｯｸM-PRO" panose="020F0600000000000000" pitchFamily="50" charset="-128"/>
              </a:rPr>
              <a:t> </a:t>
            </a:r>
            <a:r>
              <a:rPr lang="ja-JP" altLang="en-US" b="1" dirty="0">
                <a:latin typeface="HG丸ｺﾞｼｯｸM-PRO" panose="020F0600000000000000" pitchFamily="50" charset="-128"/>
                <a:ea typeface="HG丸ｺﾞｼｯｸM-PRO" panose="020F0600000000000000" pitchFamily="50" charset="-128"/>
              </a:rPr>
              <a:t>などをイメージする</a:t>
            </a:r>
            <a:endParaRPr lang="en-US" altLang="ja-JP" b="1" dirty="0">
              <a:latin typeface="HG丸ｺﾞｼｯｸM-PRO" panose="020F0600000000000000" pitchFamily="50" charset="-128"/>
              <a:ea typeface="HG丸ｺﾞｼｯｸM-PRO" panose="020F0600000000000000" pitchFamily="50" charset="-128"/>
            </a:endParaRPr>
          </a:p>
          <a:p>
            <a:r>
              <a:rPr lang="ja-JP" altLang="ja-JP" dirty="0">
                <a:latin typeface="HG丸ｺﾞｼｯｸM-PRO" panose="020F0600000000000000" pitchFamily="50" charset="-128"/>
                <a:ea typeface="HG丸ｺﾞｼｯｸM-PRO" panose="020F0600000000000000" pitchFamily="50" charset="-128"/>
              </a:rPr>
              <a:t>　　　店舗レイアウト</a:t>
            </a:r>
            <a:r>
              <a:rPr lang="ja-JP" altLang="en-US" dirty="0">
                <a:latin typeface="HG丸ｺﾞｼｯｸM-PRO" panose="020F0600000000000000" pitchFamily="50" charset="-128"/>
                <a:ea typeface="HG丸ｺﾞｼｯｸM-PRO" panose="020F0600000000000000" pitchFamily="50" charset="-128"/>
              </a:rPr>
              <a:t>・・・図面をイメージする</a:t>
            </a:r>
            <a:endParaRPr lang="ja-JP" altLang="ja-JP" dirty="0">
              <a:latin typeface="HG丸ｺﾞｼｯｸM-PRO" panose="020F0600000000000000" pitchFamily="50" charset="-128"/>
              <a:ea typeface="HG丸ｺﾞｼｯｸM-PRO" panose="020F0600000000000000" pitchFamily="50" charset="-128"/>
            </a:endParaRPr>
          </a:p>
          <a:p>
            <a:r>
              <a:rPr lang="ja-JP" altLang="ja-JP" dirty="0">
                <a:latin typeface="HG丸ｺﾞｼｯｸM-PRO" panose="020F0600000000000000" pitchFamily="50" charset="-128"/>
                <a:ea typeface="HG丸ｺﾞｼｯｸM-PRO" panose="020F0600000000000000" pitchFamily="50" charset="-128"/>
              </a:rPr>
              <a:t>　　　店舗外観計画</a:t>
            </a:r>
            <a:r>
              <a:rPr lang="ja-JP" altLang="en-US" dirty="0">
                <a:latin typeface="HG丸ｺﾞｼｯｸM-PRO" panose="020F0600000000000000" pitchFamily="50" charset="-128"/>
                <a:ea typeface="HG丸ｺﾞｼｯｸM-PRO" panose="020F0600000000000000" pitchFamily="50" charset="-128"/>
              </a:rPr>
              <a:t>・・・・何をどのように</a:t>
            </a:r>
            <a:r>
              <a:rPr lang="ja-JP" altLang="en-US" dirty="0" err="1">
                <a:latin typeface="HG丸ｺﾞｼｯｸM-PRO" panose="020F0600000000000000" pitchFamily="50" charset="-128"/>
                <a:ea typeface="HG丸ｺﾞｼｯｸM-PRO" panose="020F0600000000000000" pitchFamily="50" charset="-128"/>
              </a:rPr>
              <a:t>を</a:t>
            </a:r>
            <a:r>
              <a:rPr lang="ja-JP" altLang="en-US" dirty="0">
                <a:latin typeface="HG丸ｺﾞｼｯｸM-PRO" panose="020F0600000000000000" pitchFamily="50" charset="-128"/>
                <a:ea typeface="HG丸ｺﾞｼｯｸM-PRO" panose="020F0600000000000000" pitchFamily="50" charset="-128"/>
              </a:rPr>
              <a:t>考える</a:t>
            </a:r>
            <a:endParaRPr lang="ja-JP" altLang="ja-JP" dirty="0">
              <a:latin typeface="HG丸ｺﾞｼｯｸM-PRO" panose="020F0600000000000000" pitchFamily="50" charset="-128"/>
              <a:ea typeface="HG丸ｺﾞｼｯｸM-PRO" panose="020F0600000000000000" pitchFamily="50" charset="-128"/>
            </a:endParaRPr>
          </a:p>
          <a:p>
            <a:r>
              <a:rPr lang="ja-JP" altLang="ja-JP" dirty="0">
                <a:latin typeface="HG丸ｺﾞｼｯｸM-PRO" panose="020F0600000000000000" pitchFamily="50" charset="-128"/>
                <a:ea typeface="HG丸ｺﾞｼｯｸM-PRO" panose="020F0600000000000000" pitchFamily="50" charset="-128"/>
              </a:rPr>
              <a:t>　　　店舗内装計画</a:t>
            </a:r>
            <a:r>
              <a:rPr lang="ja-JP" altLang="en-US" dirty="0">
                <a:latin typeface="HG丸ｺﾞｼｯｸM-PRO" panose="020F0600000000000000" pitchFamily="50" charset="-128"/>
                <a:ea typeface="HG丸ｺﾞｼｯｸM-PRO" panose="020F0600000000000000" pitchFamily="50" charset="-128"/>
              </a:rPr>
              <a:t>・・・・インテリアを意識</a:t>
            </a:r>
            <a:endParaRPr lang="ja-JP" altLang="ja-JP" dirty="0">
              <a:latin typeface="HG丸ｺﾞｼｯｸM-PRO" panose="020F0600000000000000" pitchFamily="50" charset="-128"/>
              <a:ea typeface="HG丸ｺﾞｼｯｸM-PRO" panose="020F0600000000000000" pitchFamily="50" charset="-128"/>
            </a:endParaRPr>
          </a:p>
          <a:p>
            <a:r>
              <a:rPr lang="ja-JP" altLang="ja-JP" dirty="0">
                <a:latin typeface="HG丸ｺﾞｼｯｸM-PRO" panose="020F0600000000000000" pitchFamily="50" charset="-128"/>
                <a:ea typeface="HG丸ｺﾞｼｯｸM-PRO" panose="020F0600000000000000" pitchFamily="50" charset="-128"/>
              </a:rPr>
              <a:t>　　　厨房計画</a:t>
            </a:r>
            <a:r>
              <a:rPr lang="ja-JP" altLang="en-US" dirty="0">
                <a:latin typeface="HG丸ｺﾞｼｯｸM-PRO" panose="020F0600000000000000" pitchFamily="50" charset="-128"/>
                <a:ea typeface="HG丸ｺﾞｼｯｸM-PRO" panose="020F0600000000000000" pitchFamily="50" charset="-128"/>
              </a:rPr>
              <a:t>・・・・・・導線を考える</a:t>
            </a:r>
            <a:endParaRPr lang="ja-JP" altLang="ja-JP" dirty="0">
              <a:latin typeface="HG丸ｺﾞｼｯｸM-PRO" panose="020F0600000000000000" pitchFamily="50" charset="-128"/>
              <a:ea typeface="HG丸ｺﾞｼｯｸM-PRO" panose="020F0600000000000000" pitchFamily="50" charset="-128"/>
            </a:endParaRPr>
          </a:p>
          <a:p>
            <a:r>
              <a:rPr lang="ja-JP" altLang="ja-JP" dirty="0">
                <a:latin typeface="HG丸ｺﾞｼｯｸM-PRO" panose="020F0600000000000000" pitchFamily="50" charset="-128"/>
                <a:ea typeface="HG丸ｺﾞｼｯｸM-PRO" panose="020F0600000000000000" pitchFamily="50" charset="-128"/>
              </a:rPr>
              <a:t>　　　バックヤード計画</a:t>
            </a:r>
            <a:r>
              <a:rPr lang="ja-JP" altLang="en-US" dirty="0">
                <a:latin typeface="HG丸ｺﾞｼｯｸM-PRO" panose="020F0600000000000000" pitchFamily="50" charset="-128"/>
                <a:ea typeface="HG丸ｺﾞｼｯｸM-PRO" panose="020F0600000000000000" pitchFamily="50" charset="-128"/>
              </a:rPr>
              <a:t>・・何をどのように</a:t>
            </a:r>
            <a:r>
              <a:rPr lang="ja-JP" altLang="en-US" dirty="0" err="1">
                <a:latin typeface="HG丸ｺﾞｼｯｸM-PRO" panose="020F0600000000000000" pitchFamily="50" charset="-128"/>
                <a:ea typeface="HG丸ｺﾞｼｯｸM-PRO" panose="020F0600000000000000" pitchFamily="50" charset="-128"/>
              </a:rPr>
              <a:t>を</a:t>
            </a:r>
            <a:r>
              <a:rPr lang="ja-JP" altLang="en-US" dirty="0">
                <a:latin typeface="HG丸ｺﾞｼｯｸM-PRO" panose="020F0600000000000000" pitchFamily="50" charset="-128"/>
                <a:ea typeface="HG丸ｺﾞｼｯｸM-PRO" panose="020F0600000000000000" pitchFamily="50" charset="-128"/>
              </a:rPr>
              <a:t>考える</a:t>
            </a:r>
            <a:endParaRPr lang="ja-JP" altLang="ja-JP" dirty="0">
              <a:latin typeface="HG丸ｺﾞｼｯｸM-PRO" panose="020F0600000000000000" pitchFamily="50" charset="-128"/>
              <a:ea typeface="HG丸ｺﾞｼｯｸM-PRO" panose="020F0600000000000000" pitchFamily="50" charset="-128"/>
            </a:endParaRPr>
          </a:p>
          <a:p>
            <a:r>
              <a:rPr lang="ja-JP" altLang="ja-JP" dirty="0"/>
              <a:t>　　</a:t>
            </a:r>
          </a:p>
          <a:p>
            <a:endParaRPr lang="ja-JP" altLang="en-US" dirty="0"/>
          </a:p>
        </p:txBody>
      </p:sp>
    </p:spTree>
    <p:extLst>
      <p:ext uri="{BB962C8B-B14F-4D97-AF65-F5344CB8AC3E}">
        <p14:creationId xmlns:p14="http://schemas.microsoft.com/office/powerpoint/2010/main" val="2287764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3C3BEB5B-94C8-457A-B828-81E86D858EF6}" type="slidenum">
              <a:rPr kumimoji="1" lang="de-DE" smtClean="0"/>
              <a:pPr/>
              <a:t>14</a:t>
            </a:fld>
            <a:endParaRPr kumimoji="1" lang="de-DE"/>
          </a:p>
        </p:txBody>
      </p:sp>
      <p:sp>
        <p:nvSpPr>
          <p:cNvPr id="9" name="テキスト ボックス 8"/>
          <p:cNvSpPr txBox="1"/>
          <p:nvPr/>
        </p:nvSpPr>
        <p:spPr>
          <a:xfrm>
            <a:off x="2786050" y="2817715"/>
            <a:ext cx="3571900" cy="369332"/>
          </a:xfrm>
          <a:prstGeom prst="rect">
            <a:avLst/>
          </a:prstGeom>
          <a:noFill/>
        </p:spPr>
        <p:txBody>
          <a:bodyPr wrap="square" rtlCol="0">
            <a:spAutoFit/>
          </a:bodyPr>
          <a:lstStyle/>
          <a:p>
            <a:endParaRPr kumimoji="1" lang="de-DE" b="1" dirty="0"/>
          </a:p>
        </p:txBody>
      </p:sp>
      <p:sp>
        <p:nvSpPr>
          <p:cNvPr id="14" name="正方形/長方形 13"/>
          <p:cNvSpPr/>
          <p:nvPr/>
        </p:nvSpPr>
        <p:spPr>
          <a:xfrm>
            <a:off x="285720" y="214290"/>
            <a:ext cx="8572560" cy="6215106"/>
          </a:xfrm>
          <a:prstGeom prst="rect">
            <a:avLst/>
          </a:prstGeom>
          <a:noFill/>
          <a:ln w="635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de-DE"/>
          </a:p>
        </p:txBody>
      </p:sp>
      <p:sp>
        <p:nvSpPr>
          <p:cNvPr id="3" name="正方形/長方形 2"/>
          <p:cNvSpPr/>
          <p:nvPr/>
        </p:nvSpPr>
        <p:spPr>
          <a:xfrm>
            <a:off x="2411760" y="1702140"/>
            <a:ext cx="4572000" cy="369332"/>
          </a:xfrm>
          <a:prstGeom prst="rect">
            <a:avLst/>
          </a:prstGeom>
        </p:spPr>
        <p:txBody>
          <a:bodyPr>
            <a:spAutoFit/>
          </a:bodyPr>
          <a:lstStyle/>
          <a:p>
            <a:endParaRPr lang="ja-JP" altLang="en-US" dirty="0">
              <a:latin typeface="HG丸ｺﾞｼｯｸM-PRO" pitchFamily="50" charset="-128"/>
              <a:ea typeface="HG丸ｺﾞｼｯｸM-PRO" pitchFamily="50" charset="-128"/>
            </a:endParaRPr>
          </a:p>
        </p:txBody>
      </p:sp>
      <p:sp>
        <p:nvSpPr>
          <p:cNvPr id="5" name="テキスト ボックス 4"/>
          <p:cNvSpPr txBox="1"/>
          <p:nvPr/>
        </p:nvSpPr>
        <p:spPr>
          <a:xfrm>
            <a:off x="5868144" y="1886806"/>
            <a:ext cx="2664296" cy="1569660"/>
          </a:xfrm>
          <a:prstGeom prst="rect">
            <a:avLst/>
          </a:prstGeom>
          <a:noFill/>
        </p:spPr>
        <p:txBody>
          <a:bodyPr wrap="square" rtlCol="0">
            <a:spAutoFit/>
          </a:bodyPr>
          <a:lstStyle/>
          <a:p>
            <a:r>
              <a:rPr kumimoji="1" lang="ja-JP" altLang="en-US" sz="1600" dirty="0">
                <a:latin typeface="HG丸ｺﾞｼｯｸM-PRO" pitchFamily="50" charset="-128"/>
                <a:ea typeface="HG丸ｺﾞｼｯｸM-PRO" pitchFamily="50" charset="-128"/>
              </a:rPr>
              <a:t>物件を見たときにイメージしてみてみましょう</a:t>
            </a:r>
            <a:endParaRPr kumimoji="1" lang="en-US" altLang="ja-JP" sz="1600" dirty="0">
              <a:latin typeface="HG丸ｺﾞｼｯｸM-PRO" pitchFamily="50" charset="-128"/>
              <a:ea typeface="HG丸ｺﾞｼｯｸM-PRO" pitchFamily="50" charset="-128"/>
            </a:endParaRPr>
          </a:p>
          <a:p>
            <a:r>
              <a:rPr kumimoji="1" lang="ja-JP" altLang="en-US" sz="1600" dirty="0">
                <a:latin typeface="HG丸ｺﾞｼｯｸM-PRO" pitchFamily="50" charset="-128"/>
                <a:ea typeface="HG丸ｺﾞｼｯｸM-PRO" pitchFamily="50" charset="-128"/>
              </a:rPr>
              <a:t>平均的に</a:t>
            </a:r>
            <a:endParaRPr kumimoji="1" lang="en-US" altLang="ja-JP" sz="1600" dirty="0">
              <a:latin typeface="HG丸ｺﾞｼｯｸM-PRO" pitchFamily="50" charset="-128"/>
              <a:ea typeface="HG丸ｺﾞｼｯｸM-PRO" pitchFamily="50" charset="-128"/>
            </a:endParaRPr>
          </a:p>
          <a:p>
            <a:r>
              <a:rPr kumimoji="1" lang="ja-JP" altLang="en-US" sz="1600" dirty="0">
                <a:latin typeface="HG丸ｺﾞｼｯｸM-PRO" pitchFamily="50" charset="-128"/>
                <a:ea typeface="HG丸ｺﾞｼｯｸM-PRO" pitchFamily="50" charset="-128"/>
              </a:rPr>
              <a:t>キッチン対ホールの比率は</a:t>
            </a:r>
            <a:endParaRPr kumimoji="1" lang="en-US" altLang="ja-JP" sz="1600" dirty="0">
              <a:latin typeface="HG丸ｺﾞｼｯｸM-PRO" pitchFamily="50" charset="-128"/>
              <a:ea typeface="HG丸ｺﾞｼｯｸM-PRO" pitchFamily="50" charset="-128"/>
            </a:endParaRPr>
          </a:p>
          <a:p>
            <a:r>
              <a:rPr kumimoji="1" lang="ja-JP" altLang="en-US" sz="1600" dirty="0">
                <a:latin typeface="HG丸ｺﾞｼｯｸM-PRO" pitchFamily="50" charset="-128"/>
                <a:ea typeface="HG丸ｺﾞｼｯｸM-PRO" pitchFamily="50" charset="-128"/>
              </a:rPr>
              <a:t>４：６から３：７が理想です。</a:t>
            </a:r>
          </a:p>
        </p:txBody>
      </p:sp>
      <p:sp>
        <p:nvSpPr>
          <p:cNvPr id="11" name="タイトル 2">
            <a:extLst>
              <a:ext uri="{FF2B5EF4-FFF2-40B4-BE49-F238E27FC236}">
                <a16:creationId xmlns:a16="http://schemas.microsoft.com/office/drawing/2014/main" id="{C54424A4-3355-4459-9945-8F91503F07A8}"/>
              </a:ext>
            </a:extLst>
          </p:cNvPr>
          <p:cNvSpPr>
            <a:spLocks noGrp="1"/>
          </p:cNvSpPr>
          <p:nvPr>
            <p:ph type="title"/>
          </p:nvPr>
        </p:nvSpPr>
        <p:spPr>
          <a:xfrm>
            <a:off x="685800" y="509177"/>
            <a:ext cx="7772400" cy="580926"/>
          </a:xfrm>
        </p:spPr>
        <p:txBody>
          <a:bodyPr>
            <a:normAutofit/>
          </a:bodyPr>
          <a:lstStyle/>
          <a:p>
            <a:r>
              <a:rPr lang="ja-JP" altLang="en-US" sz="2400" dirty="0">
                <a:latin typeface="HG丸ｺﾞｼｯｸM-PRO" panose="020F0600000000000000" pitchFamily="50" charset="-128"/>
                <a:ea typeface="HG丸ｺﾞｼｯｸM-PRO" panose="020F0600000000000000" pitchFamily="50" charset="-128"/>
              </a:rPr>
              <a:t>レイアウト</a:t>
            </a:r>
            <a:r>
              <a:rPr kumimoji="1" lang="ja-JP" altLang="en-US" sz="2400" dirty="0">
                <a:latin typeface="HG丸ｺﾞｼｯｸM-PRO" panose="020F0600000000000000" pitchFamily="50" charset="-128"/>
                <a:ea typeface="HG丸ｺﾞｼｯｸM-PRO" panose="020F0600000000000000" pitchFamily="50" charset="-128"/>
              </a:rPr>
              <a:t>をイメージする</a:t>
            </a:r>
          </a:p>
        </p:txBody>
      </p:sp>
      <p:pic>
        <p:nvPicPr>
          <p:cNvPr id="6" name="図 5">
            <a:extLst>
              <a:ext uri="{FF2B5EF4-FFF2-40B4-BE49-F238E27FC236}">
                <a16:creationId xmlns:a16="http://schemas.microsoft.com/office/drawing/2014/main" id="{44AB5256-4D30-45AB-8C04-7C1567779178}"/>
              </a:ext>
            </a:extLst>
          </p:cNvPr>
          <p:cNvPicPr>
            <a:picLocks noChangeAspect="1"/>
          </p:cNvPicPr>
          <p:nvPr/>
        </p:nvPicPr>
        <p:blipFill>
          <a:blip r:embed="rId2"/>
          <a:stretch>
            <a:fillRect/>
          </a:stretch>
        </p:blipFill>
        <p:spPr>
          <a:xfrm>
            <a:off x="485014" y="1173420"/>
            <a:ext cx="7937680" cy="18290"/>
          </a:xfrm>
          <a:prstGeom prst="rect">
            <a:avLst/>
          </a:prstGeom>
        </p:spPr>
      </p:pic>
      <p:sp>
        <p:nvSpPr>
          <p:cNvPr id="12" name="正方形/長方形 11">
            <a:extLst>
              <a:ext uri="{FF2B5EF4-FFF2-40B4-BE49-F238E27FC236}">
                <a16:creationId xmlns:a16="http://schemas.microsoft.com/office/drawing/2014/main" id="{00D38D32-D19C-4D7B-8250-4923DA1A80D1}"/>
              </a:ext>
            </a:extLst>
          </p:cNvPr>
          <p:cNvSpPr/>
          <p:nvPr/>
        </p:nvSpPr>
        <p:spPr>
          <a:xfrm>
            <a:off x="710806" y="1475266"/>
            <a:ext cx="3482340" cy="4546022"/>
          </a:xfrm>
          <a:prstGeom prst="rect">
            <a:avLst/>
          </a:prstGeom>
          <a:solidFill>
            <a:sysClr val="window" lastClr="FFFFFF"/>
          </a:solidFill>
          <a:ln w="1270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nvGrpSpPr>
          <p:cNvPr id="13" name="グループ化 12">
            <a:extLst>
              <a:ext uri="{FF2B5EF4-FFF2-40B4-BE49-F238E27FC236}">
                <a16:creationId xmlns:a16="http://schemas.microsoft.com/office/drawing/2014/main" id="{471BE41F-3825-4123-9315-FBC72DA733BC}"/>
              </a:ext>
            </a:extLst>
          </p:cNvPr>
          <p:cNvGrpSpPr/>
          <p:nvPr/>
        </p:nvGrpSpPr>
        <p:grpSpPr>
          <a:xfrm>
            <a:off x="1658966" y="1906887"/>
            <a:ext cx="1219200" cy="2903220"/>
            <a:chOff x="0" y="0"/>
            <a:chExt cx="1219200" cy="2903220"/>
          </a:xfrm>
        </p:grpSpPr>
        <p:sp>
          <p:nvSpPr>
            <p:cNvPr id="15" name="楕円 14">
              <a:extLst>
                <a:ext uri="{FF2B5EF4-FFF2-40B4-BE49-F238E27FC236}">
                  <a16:creationId xmlns:a16="http://schemas.microsoft.com/office/drawing/2014/main" id="{3EE78810-9CF6-459A-A13D-60DF343D5837}"/>
                </a:ext>
              </a:extLst>
            </p:cNvPr>
            <p:cNvSpPr/>
            <p:nvPr/>
          </p:nvSpPr>
          <p:spPr>
            <a:xfrm>
              <a:off x="586740" y="1173480"/>
              <a:ext cx="198120" cy="190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 name="楕円 15">
              <a:extLst>
                <a:ext uri="{FF2B5EF4-FFF2-40B4-BE49-F238E27FC236}">
                  <a16:creationId xmlns:a16="http://schemas.microsoft.com/office/drawing/2014/main" id="{E370EB15-D7F3-44D6-9FE3-2F32CA937858}"/>
                </a:ext>
              </a:extLst>
            </p:cNvPr>
            <p:cNvSpPr/>
            <p:nvPr/>
          </p:nvSpPr>
          <p:spPr>
            <a:xfrm>
              <a:off x="579120" y="1714500"/>
              <a:ext cx="198120" cy="190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楕円 16">
              <a:extLst>
                <a:ext uri="{FF2B5EF4-FFF2-40B4-BE49-F238E27FC236}">
                  <a16:creationId xmlns:a16="http://schemas.microsoft.com/office/drawing/2014/main" id="{35099EF2-4271-4205-8FBB-171CCE4B389A}"/>
                </a:ext>
              </a:extLst>
            </p:cNvPr>
            <p:cNvSpPr/>
            <p:nvPr/>
          </p:nvSpPr>
          <p:spPr>
            <a:xfrm>
              <a:off x="541020" y="2065020"/>
              <a:ext cx="198120" cy="190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 name="楕円 17">
              <a:extLst>
                <a:ext uri="{FF2B5EF4-FFF2-40B4-BE49-F238E27FC236}">
                  <a16:creationId xmlns:a16="http://schemas.microsoft.com/office/drawing/2014/main" id="{CD87D263-76AD-45AA-8A40-72E49EDABBE6}"/>
                </a:ext>
              </a:extLst>
            </p:cNvPr>
            <p:cNvSpPr/>
            <p:nvPr/>
          </p:nvSpPr>
          <p:spPr>
            <a:xfrm>
              <a:off x="586740" y="2522220"/>
              <a:ext cx="198120" cy="190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楕円 18">
              <a:extLst>
                <a:ext uri="{FF2B5EF4-FFF2-40B4-BE49-F238E27FC236}">
                  <a16:creationId xmlns:a16="http://schemas.microsoft.com/office/drawing/2014/main" id="{649BEE1A-C76A-4B75-B11E-0B785605253D}"/>
                </a:ext>
              </a:extLst>
            </p:cNvPr>
            <p:cNvSpPr/>
            <p:nvPr/>
          </p:nvSpPr>
          <p:spPr>
            <a:xfrm flipH="1">
              <a:off x="579120" y="685800"/>
              <a:ext cx="198120" cy="2819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楕円 19">
              <a:extLst>
                <a:ext uri="{FF2B5EF4-FFF2-40B4-BE49-F238E27FC236}">
                  <a16:creationId xmlns:a16="http://schemas.microsoft.com/office/drawing/2014/main" id="{A11289F7-2032-4FA0-9239-DBF60FA3D968}"/>
                </a:ext>
              </a:extLst>
            </p:cNvPr>
            <p:cNvSpPr/>
            <p:nvPr/>
          </p:nvSpPr>
          <p:spPr>
            <a:xfrm>
              <a:off x="1021080" y="2491740"/>
              <a:ext cx="198120" cy="190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1" name="楕円 20">
              <a:extLst>
                <a:ext uri="{FF2B5EF4-FFF2-40B4-BE49-F238E27FC236}">
                  <a16:creationId xmlns:a16="http://schemas.microsoft.com/office/drawing/2014/main" id="{C25B4A63-6C55-4989-B63E-76B77695DDDF}"/>
                </a:ext>
              </a:extLst>
            </p:cNvPr>
            <p:cNvSpPr/>
            <p:nvPr/>
          </p:nvSpPr>
          <p:spPr>
            <a:xfrm flipH="1">
              <a:off x="1021080" y="0"/>
              <a:ext cx="198120" cy="2819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22" name="グループ化 21">
              <a:extLst>
                <a:ext uri="{FF2B5EF4-FFF2-40B4-BE49-F238E27FC236}">
                  <a16:creationId xmlns:a16="http://schemas.microsoft.com/office/drawing/2014/main" id="{4998F40F-C01F-40C0-92E3-7CD357491145}"/>
                </a:ext>
              </a:extLst>
            </p:cNvPr>
            <p:cNvGrpSpPr/>
            <p:nvPr/>
          </p:nvGrpSpPr>
          <p:grpSpPr>
            <a:xfrm>
              <a:off x="0" y="754380"/>
              <a:ext cx="480060" cy="2148840"/>
              <a:chOff x="0" y="0"/>
              <a:chExt cx="480060" cy="2148840"/>
            </a:xfrm>
          </p:grpSpPr>
          <p:sp>
            <p:nvSpPr>
              <p:cNvPr id="28" name="正方形/長方形 27">
                <a:extLst>
                  <a:ext uri="{FF2B5EF4-FFF2-40B4-BE49-F238E27FC236}">
                    <a16:creationId xmlns:a16="http://schemas.microsoft.com/office/drawing/2014/main" id="{3ABA51B6-0EE4-4C9E-8AA5-9456091F5EEF}"/>
                  </a:ext>
                </a:extLst>
              </p:cNvPr>
              <p:cNvSpPr/>
              <p:nvPr/>
            </p:nvSpPr>
            <p:spPr>
              <a:xfrm>
                <a:off x="0" y="0"/>
                <a:ext cx="464820" cy="32766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9" name="正方形/長方形 28">
                <a:extLst>
                  <a:ext uri="{FF2B5EF4-FFF2-40B4-BE49-F238E27FC236}">
                    <a16:creationId xmlns:a16="http://schemas.microsoft.com/office/drawing/2014/main" id="{E681E03C-A201-4EA2-BB45-7BCCE1251767}"/>
                  </a:ext>
                </a:extLst>
              </p:cNvPr>
              <p:cNvSpPr/>
              <p:nvPr/>
            </p:nvSpPr>
            <p:spPr>
              <a:xfrm>
                <a:off x="0" y="381000"/>
                <a:ext cx="464820" cy="32766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正方形/長方形 29">
                <a:extLst>
                  <a:ext uri="{FF2B5EF4-FFF2-40B4-BE49-F238E27FC236}">
                    <a16:creationId xmlns:a16="http://schemas.microsoft.com/office/drawing/2014/main" id="{B2F1DDAC-FEAD-48BB-847E-7DFEFC821559}"/>
                  </a:ext>
                </a:extLst>
              </p:cNvPr>
              <p:cNvSpPr/>
              <p:nvPr/>
            </p:nvSpPr>
            <p:spPr>
              <a:xfrm>
                <a:off x="15240" y="914400"/>
                <a:ext cx="464820" cy="32766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1" name="正方形/長方形 30">
                <a:extLst>
                  <a:ext uri="{FF2B5EF4-FFF2-40B4-BE49-F238E27FC236}">
                    <a16:creationId xmlns:a16="http://schemas.microsoft.com/office/drawing/2014/main" id="{4396BDA0-856D-48C9-8352-B26713AC60ED}"/>
                  </a:ext>
                </a:extLst>
              </p:cNvPr>
              <p:cNvSpPr/>
              <p:nvPr/>
            </p:nvSpPr>
            <p:spPr>
              <a:xfrm>
                <a:off x="0" y="1287780"/>
                <a:ext cx="464820" cy="32766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2" name="正方形/長方形 31">
                <a:extLst>
                  <a:ext uri="{FF2B5EF4-FFF2-40B4-BE49-F238E27FC236}">
                    <a16:creationId xmlns:a16="http://schemas.microsoft.com/office/drawing/2014/main" id="{F6B5704C-034B-467D-B2AF-13BCE8BAF2CD}"/>
                  </a:ext>
                </a:extLst>
              </p:cNvPr>
              <p:cNvSpPr/>
              <p:nvPr/>
            </p:nvSpPr>
            <p:spPr>
              <a:xfrm>
                <a:off x="0" y="1821180"/>
                <a:ext cx="464820" cy="32766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23" name="楕円 22">
              <a:extLst>
                <a:ext uri="{FF2B5EF4-FFF2-40B4-BE49-F238E27FC236}">
                  <a16:creationId xmlns:a16="http://schemas.microsoft.com/office/drawing/2014/main" id="{95F451A7-042D-49BA-9F1A-26D4526ED760}"/>
                </a:ext>
              </a:extLst>
            </p:cNvPr>
            <p:cNvSpPr/>
            <p:nvPr/>
          </p:nvSpPr>
          <p:spPr>
            <a:xfrm>
              <a:off x="1013460" y="548640"/>
              <a:ext cx="198120" cy="190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4" name="楕円 23">
              <a:extLst>
                <a:ext uri="{FF2B5EF4-FFF2-40B4-BE49-F238E27FC236}">
                  <a16:creationId xmlns:a16="http://schemas.microsoft.com/office/drawing/2014/main" id="{023AB7A9-CB6D-43F6-A5F6-FF47218763F3}"/>
                </a:ext>
              </a:extLst>
            </p:cNvPr>
            <p:cNvSpPr/>
            <p:nvPr/>
          </p:nvSpPr>
          <p:spPr>
            <a:xfrm>
              <a:off x="998220" y="937260"/>
              <a:ext cx="198120" cy="190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 name="楕円 24">
              <a:extLst>
                <a:ext uri="{FF2B5EF4-FFF2-40B4-BE49-F238E27FC236}">
                  <a16:creationId xmlns:a16="http://schemas.microsoft.com/office/drawing/2014/main" id="{FB233C14-FBEB-4892-BD6B-566A03FE4201}"/>
                </a:ext>
              </a:extLst>
            </p:cNvPr>
            <p:cNvSpPr/>
            <p:nvPr/>
          </p:nvSpPr>
          <p:spPr>
            <a:xfrm>
              <a:off x="1005840" y="1783080"/>
              <a:ext cx="198120" cy="190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6" name="楕円 25">
              <a:extLst>
                <a:ext uri="{FF2B5EF4-FFF2-40B4-BE49-F238E27FC236}">
                  <a16:creationId xmlns:a16="http://schemas.microsoft.com/office/drawing/2014/main" id="{91DEA3C8-A97B-42EE-A227-0D710F5BDF81}"/>
                </a:ext>
              </a:extLst>
            </p:cNvPr>
            <p:cNvSpPr/>
            <p:nvPr/>
          </p:nvSpPr>
          <p:spPr>
            <a:xfrm>
              <a:off x="982980" y="1363980"/>
              <a:ext cx="198120" cy="190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7" name="楕円 26">
              <a:extLst>
                <a:ext uri="{FF2B5EF4-FFF2-40B4-BE49-F238E27FC236}">
                  <a16:creationId xmlns:a16="http://schemas.microsoft.com/office/drawing/2014/main" id="{8354D1CA-F525-482C-8D4E-AC674D981320}"/>
                </a:ext>
              </a:extLst>
            </p:cNvPr>
            <p:cNvSpPr/>
            <p:nvPr/>
          </p:nvSpPr>
          <p:spPr>
            <a:xfrm>
              <a:off x="1005840" y="2133600"/>
              <a:ext cx="198120" cy="190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33" name="グループ化 32">
            <a:extLst>
              <a:ext uri="{FF2B5EF4-FFF2-40B4-BE49-F238E27FC236}">
                <a16:creationId xmlns:a16="http://schemas.microsoft.com/office/drawing/2014/main" id="{367C69DF-AD3D-4E48-88BF-63AC413BADA2}"/>
              </a:ext>
            </a:extLst>
          </p:cNvPr>
          <p:cNvGrpSpPr/>
          <p:nvPr/>
        </p:nvGrpSpPr>
        <p:grpSpPr>
          <a:xfrm>
            <a:off x="788647" y="2184960"/>
            <a:ext cx="533400" cy="2613550"/>
            <a:chOff x="0" y="0"/>
            <a:chExt cx="510540" cy="2385060"/>
          </a:xfrm>
        </p:grpSpPr>
        <p:cxnSp>
          <p:nvCxnSpPr>
            <p:cNvPr id="34" name="直線コネクタ 33">
              <a:extLst>
                <a:ext uri="{FF2B5EF4-FFF2-40B4-BE49-F238E27FC236}">
                  <a16:creationId xmlns:a16="http://schemas.microsoft.com/office/drawing/2014/main" id="{98746B0B-252C-4829-8CB1-4D302E482F76}"/>
                </a:ext>
              </a:extLst>
            </p:cNvPr>
            <p:cNvCxnSpPr/>
            <p:nvPr/>
          </p:nvCxnSpPr>
          <p:spPr>
            <a:xfrm flipV="1">
              <a:off x="7620" y="7620"/>
              <a:ext cx="480060" cy="762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FA4ED47-D924-48BF-8752-8C003643F1F4}"/>
                </a:ext>
              </a:extLst>
            </p:cNvPr>
            <p:cNvCxnSpPr/>
            <p:nvPr/>
          </p:nvCxnSpPr>
          <p:spPr>
            <a:xfrm>
              <a:off x="502920" y="0"/>
              <a:ext cx="7620" cy="238506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D5A968B1-4228-46E4-87A1-1E31072475EC}"/>
                </a:ext>
              </a:extLst>
            </p:cNvPr>
            <p:cNvCxnSpPr/>
            <p:nvPr/>
          </p:nvCxnSpPr>
          <p:spPr>
            <a:xfrm flipV="1">
              <a:off x="0" y="2362200"/>
              <a:ext cx="480060" cy="7620"/>
            </a:xfrm>
            <a:prstGeom prst="line">
              <a:avLst/>
            </a:prstGeom>
          </p:spPr>
          <p:style>
            <a:lnRef idx="1">
              <a:schemeClr val="accent1"/>
            </a:lnRef>
            <a:fillRef idx="0">
              <a:schemeClr val="accent1"/>
            </a:fillRef>
            <a:effectRef idx="0">
              <a:schemeClr val="accent1"/>
            </a:effectRef>
            <a:fontRef idx="minor">
              <a:schemeClr val="tx1"/>
            </a:fontRef>
          </p:style>
        </p:cxnSp>
        <p:sp>
          <p:nvSpPr>
            <p:cNvPr id="37" name="テキスト ボックス 37">
              <a:extLst>
                <a:ext uri="{FF2B5EF4-FFF2-40B4-BE49-F238E27FC236}">
                  <a16:creationId xmlns:a16="http://schemas.microsoft.com/office/drawing/2014/main" id="{B592A1E0-A7D2-49F8-8038-840F97699D6A}"/>
                </a:ext>
              </a:extLst>
            </p:cNvPr>
            <p:cNvSpPr txBox="1"/>
            <p:nvPr/>
          </p:nvSpPr>
          <p:spPr>
            <a:xfrm rot="16200000">
              <a:off x="-121920" y="701040"/>
              <a:ext cx="822960" cy="28956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a:effectLst/>
                  <a:latin typeface="游明朝" panose="02020400000000000000" pitchFamily="18" charset="-128"/>
                  <a:ea typeface="HG丸ｺﾞｼｯｸM-PRO" panose="020F0600000000000000" pitchFamily="50" charset="-128"/>
                  <a:cs typeface="Times New Roman" panose="02020603050405020304" pitchFamily="18" charset="0"/>
                </a:rPr>
                <a:t>ソファー</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grpSp>
      <p:cxnSp>
        <p:nvCxnSpPr>
          <p:cNvPr id="7" name="直線コネクタ 6">
            <a:extLst>
              <a:ext uri="{FF2B5EF4-FFF2-40B4-BE49-F238E27FC236}">
                <a16:creationId xmlns:a16="http://schemas.microsoft.com/office/drawing/2014/main" id="{E8D89A1C-F2A1-4DE6-9944-3AD9DEA4632F}"/>
              </a:ext>
            </a:extLst>
          </p:cNvPr>
          <p:cNvCxnSpPr/>
          <p:nvPr/>
        </p:nvCxnSpPr>
        <p:spPr>
          <a:xfrm>
            <a:off x="685800" y="5229200"/>
            <a:ext cx="175802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FDE2A1D1-6C76-49BC-86C8-5EFF9F90F73D}"/>
              </a:ext>
            </a:extLst>
          </p:cNvPr>
          <p:cNvCxnSpPr>
            <a:endCxn id="12" idx="2"/>
          </p:cNvCxnSpPr>
          <p:nvPr/>
        </p:nvCxnSpPr>
        <p:spPr>
          <a:xfrm>
            <a:off x="2436206" y="5229200"/>
            <a:ext cx="15770" cy="792088"/>
          </a:xfrm>
          <a:prstGeom prst="line">
            <a:avLst/>
          </a:prstGeom>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319781E0-B091-44CB-ADAF-8459EA06E546}"/>
              </a:ext>
            </a:extLst>
          </p:cNvPr>
          <p:cNvSpPr txBox="1"/>
          <p:nvPr/>
        </p:nvSpPr>
        <p:spPr>
          <a:xfrm>
            <a:off x="1487594" y="5503514"/>
            <a:ext cx="944880" cy="28956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a:effectLst/>
                <a:latin typeface="游明朝" panose="02020400000000000000" pitchFamily="18" charset="-128"/>
                <a:ea typeface="HG丸ｺﾞｼｯｸM-PRO" panose="020F0600000000000000" pitchFamily="50" charset="-128"/>
                <a:cs typeface="Times New Roman" panose="02020603050405020304" pitchFamily="18" charset="0"/>
              </a:rPr>
              <a:t>トイレ</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0" name="テキスト ボックス 41">
            <a:extLst>
              <a:ext uri="{FF2B5EF4-FFF2-40B4-BE49-F238E27FC236}">
                <a16:creationId xmlns:a16="http://schemas.microsoft.com/office/drawing/2014/main" id="{91FE6ED2-C1AD-46E4-99A6-8B41CA56A624}"/>
              </a:ext>
            </a:extLst>
          </p:cNvPr>
          <p:cNvSpPr txBox="1"/>
          <p:nvPr/>
        </p:nvSpPr>
        <p:spPr>
          <a:xfrm rot="16200000">
            <a:off x="2725090" y="2748897"/>
            <a:ext cx="944880" cy="28956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a:effectLst/>
                <a:latin typeface="游明朝" panose="02020400000000000000" pitchFamily="18" charset="-128"/>
                <a:ea typeface="HG丸ｺﾞｼｯｸM-PRO" panose="020F0600000000000000" pitchFamily="50" charset="-128"/>
                <a:cs typeface="Times New Roman" panose="02020603050405020304" pitchFamily="18" charset="0"/>
              </a:rPr>
              <a:t>カウンター</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42" name="直線コネクタ 41">
            <a:extLst>
              <a:ext uri="{FF2B5EF4-FFF2-40B4-BE49-F238E27FC236}">
                <a16:creationId xmlns:a16="http://schemas.microsoft.com/office/drawing/2014/main" id="{F4EF4B72-B5A3-4D3F-B5B6-EEB9BB2707DD}"/>
              </a:ext>
            </a:extLst>
          </p:cNvPr>
          <p:cNvCxnSpPr>
            <a:cxnSpLocks/>
          </p:cNvCxnSpPr>
          <p:nvPr/>
        </p:nvCxnSpPr>
        <p:spPr>
          <a:xfrm flipH="1">
            <a:off x="3004792" y="1497136"/>
            <a:ext cx="4475" cy="3583527"/>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B6C9EA91-5243-4223-9224-B454D88BFB4C}"/>
              </a:ext>
            </a:extLst>
          </p:cNvPr>
          <p:cNvCxnSpPr>
            <a:cxnSpLocks/>
          </p:cNvCxnSpPr>
          <p:nvPr/>
        </p:nvCxnSpPr>
        <p:spPr>
          <a:xfrm>
            <a:off x="3419872" y="1497136"/>
            <a:ext cx="0" cy="3583527"/>
          </a:xfrm>
          <a:prstGeom prst="line">
            <a:avLst/>
          </a:prstGeom>
        </p:spPr>
        <p:style>
          <a:lnRef idx="1">
            <a:schemeClr val="accent1"/>
          </a:lnRef>
          <a:fillRef idx="0">
            <a:schemeClr val="accent1"/>
          </a:fillRef>
          <a:effectRef idx="0">
            <a:schemeClr val="accent1"/>
          </a:effectRef>
          <a:fontRef idx="minor">
            <a:schemeClr val="tx1"/>
          </a:fontRef>
        </p:style>
      </p:cxnSp>
      <p:sp>
        <p:nvSpPr>
          <p:cNvPr id="47" name="テキスト ボックス 41">
            <a:extLst>
              <a:ext uri="{FF2B5EF4-FFF2-40B4-BE49-F238E27FC236}">
                <a16:creationId xmlns:a16="http://schemas.microsoft.com/office/drawing/2014/main" id="{038E02C3-520D-400E-9E18-46521E2C4D5D}"/>
              </a:ext>
            </a:extLst>
          </p:cNvPr>
          <p:cNvSpPr txBox="1"/>
          <p:nvPr/>
        </p:nvSpPr>
        <p:spPr>
          <a:xfrm rot="16200000">
            <a:off x="3041897" y="2983379"/>
            <a:ext cx="1442979" cy="351196"/>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050" kern="100" dirty="0">
                <a:effectLst/>
                <a:latin typeface="游明朝" panose="02020400000000000000" pitchFamily="18" charset="-128"/>
                <a:ea typeface="HG丸ｺﾞｼｯｸM-PRO" panose="020F0600000000000000" pitchFamily="50" charset="-128"/>
                <a:cs typeface="Times New Roman" panose="02020603050405020304" pitchFamily="18" charset="0"/>
              </a:rPr>
              <a:t>ドリンク・レジ</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8" name="円弧 47">
            <a:extLst>
              <a:ext uri="{FF2B5EF4-FFF2-40B4-BE49-F238E27FC236}">
                <a16:creationId xmlns:a16="http://schemas.microsoft.com/office/drawing/2014/main" id="{5D8260BD-5F85-4CCA-8DB6-2AF73437A182}"/>
              </a:ext>
            </a:extLst>
          </p:cNvPr>
          <p:cNvSpPr/>
          <p:nvPr/>
        </p:nvSpPr>
        <p:spPr>
          <a:xfrm>
            <a:off x="3004792" y="5080663"/>
            <a:ext cx="226480" cy="22648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50" name="直線コネクタ 49">
            <a:extLst>
              <a:ext uri="{FF2B5EF4-FFF2-40B4-BE49-F238E27FC236}">
                <a16:creationId xmlns:a16="http://schemas.microsoft.com/office/drawing/2014/main" id="{75B8C26A-78E3-4E21-832E-A44604C4C7F3}"/>
              </a:ext>
            </a:extLst>
          </p:cNvPr>
          <p:cNvCxnSpPr/>
          <p:nvPr/>
        </p:nvCxnSpPr>
        <p:spPr>
          <a:xfrm>
            <a:off x="3004792" y="5080663"/>
            <a:ext cx="1188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D3AE0F13-0B6C-4684-8D6E-BF6A6716AF28}"/>
              </a:ext>
            </a:extLst>
          </p:cNvPr>
          <p:cNvCxnSpPr/>
          <p:nvPr/>
        </p:nvCxnSpPr>
        <p:spPr>
          <a:xfrm>
            <a:off x="3004792" y="5080663"/>
            <a:ext cx="0" cy="868617"/>
          </a:xfrm>
          <a:prstGeom prst="line">
            <a:avLst/>
          </a:prstGeom>
        </p:spPr>
        <p:style>
          <a:lnRef idx="1">
            <a:schemeClr val="accent1"/>
          </a:lnRef>
          <a:fillRef idx="0">
            <a:schemeClr val="accent1"/>
          </a:fillRef>
          <a:effectRef idx="0">
            <a:schemeClr val="accent1"/>
          </a:effectRef>
          <a:fontRef idx="minor">
            <a:schemeClr val="tx1"/>
          </a:fontRef>
        </p:style>
      </p:cxnSp>
      <p:sp>
        <p:nvSpPr>
          <p:cNvPr id="53" name="テキスト ボックス 43">
            <a:extLst>
              <a:ext uri="{FF2B5EF4-FFF2-40B4-BE49-F238E27FC236}">
                <a16:creationId xmlns:a16="http://schemas.microsoft.com/office/drawing/2014/main" id="{D4D76FF4-07A8-46D9-815C-0C2737DEB18C}"/>
              </a:ext>
            </a:extLst>
          </p:cNvPr>
          <p:cNvSpPr txBox="1"/>
          <p:nvPr/>
        </p:nvSpPr>
        <p:spPr>
          <a:xfrm>
            <a:off x="3082084" y="5458480"/>
            <a:ext cx="944880" cy="28956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a:effectLst/>
                <a:latin typeface="游明朝" panose="02020400000000000000" pitchFamily="18" charset="-128"/>
                <a:ea typeface="HG丸ｺﾞｼｯｸM-PRO" panose="020F0600000000000000" pitchFamily="50" charset="-128"/>
                <a:cs typeface="Times New Roman" panose="02020603050405020304" pitchFamily="18" charset="0"/>
              </a:rPr>
              <a:t>キッチン</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43996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3C3BEB5B-94C8-457A-B828-81E86D858EF6}" type="slidenum">
              <a:rPr kumimoji="1" lang="de-DE" smtClean="0"/>
              <a:pPr/>
              <a:t>15</a:t>
            </a:fld>
            <a:endParaRPr kumimoji="1" lang="de-DE"/>
          </a:p>
        </p:txBody>
      </p:sp>
      <p:sp>
        <p:nvSpPr>
          <p:cNvPr id="9" name="テキスト ボックス 8"/>
          <p:cNvSpPr txBox="1"/>
          <p:nvPr/>
        </p:nvSpPr>
        <p:spPr>
          <a:xfrm>
            <a:off x="2786050" y="2714620"/>
            <a:ext cx="3571900" cy="369332"/>
          </a:xfrm>
          <a:prstGeom prst="rect">
            <a:avLst/>
          </a:prstGeom>
          <a:noFill/>
        </p:spPr>
        <p:txBody>
          <a:bodyPr wrap="square" rtlCol="0">
            <a:spAutoFit/>
          </a:bodyPr>
          <a:lstStyle/>
          <a:p>
            <a:endParaRPr kumimoji="1" lang="de-DE" b="1" dirty="0"/>
          </a:p>
        </p:txBody>
      </p:sp>
      <p:sp>
        <p:nvSpPr>
          <p:cNvPr id="14" name="正方形/長方形 13"/>
          <p:cNvSpPr/>
          <p:nvPr/>
        </p:nvSpPr>
        <p:spPr>
          <a:xfrm>
            <a:off x="285720" y="214290"/>
            <a:ext cx="8572560" cy="6215106"/>
          </a:xfrm>
          <a:prstGeom prst="rect">
            <a:avLst/>
          </a:prstGeom>
          <a:noFill/>
          <a:ln w="635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de-DE"/>
          </a:p>
        </p:txBody>
      </p:sp>
      <p:sp>
        <p:nvSpPr>
          <p:cNvPr id="3" name="正方形/長方形 2"/>
          <p:cNvSpPr/>
          <p:nvPr/>
        </p:nvSpPr>
        <p:spPr>
          <a:xfrm>
            <a:off x="2411760" y="1702140"/>
            <a:ext cx="4572000" cy="369332"/>
          </a:xfrm>
          <a:prstGeom prst="rect">
            <a:avLst/>
          </a:prstGeom>
        </p:spPr>
        <p:txBody>
          <a:bodyPr>
            <a:spAutoFit/>
          </a:bodyPr>
          <a:lstStyle/>
          <a:p>
            <a:endParaRPr lang="ja-JP" altLang="en-US" dirty="0">
              <a:latin typeface="HG丸ｺﾞｼｯｸM-PRO" pitchFamily="50" charset="-128"/>
              <a:ea typeface="HG丸ｺﾞｼｯｸM-PRO" pitchFamily="50" charset="-128"/>
            </a:endParaRPr>
          </a:p>
        </p:txBody>
      </p:sp>
      <p:sp>
        <p:nvSpPr>
          <p:cNvPr id="5" name="テキスト ボックス 4"/>
          <p:cNvSpPr txBox="1"/>
          <p:nvPr/>
        </p:nvSpPr>
        <p:spPr>
          <a:xfrm>
            <a:off x="5629580" y="2109177"/>
            <a:ext cx="2880320" cy="2062103"/>
          </a:xfrm>
          <a:prstGeom prst="rect">
            <a:avLst/>
          </a:prstGeom>
          <a:noFill/>
        </p:spPr>
        <p:txBody>
          <a:bodyPr wrap="square" rtlCol="0">
            <a:spAutoFit/>
          </a:bodyPr>
          <a:lstStyle/>
          <a:p>
            <a:r>
              <a:rPr kumimoji="1" lang="ja-JP" altLang="en-US" sz="1600" dirty="0">
                <a:latin typeface="HG丸ｺﾞｼｯｸM-PRO" pitchFamily="50" charset="-128"/>
                <a:ea typeface="HG丸ｺﾞｼｯｸM-PRO" pitchFamily="50" charset="-128"/>
              </a:rPr>
              <a:t>メニューが決まったら</a:t>
            </a:r>
            <a:endParaRPr kumimoji="1" lang="en-US" altLang="ja-JP" sz="1600" dirty="0">
              <a:latin typeface="HG丸ｺﾞｼｯｸM-PRO" pitchFamily="50" charset="-128"/>
              <a:ea typeface="HG丸ｺﾞｼｯｸM-PRO" pitchFamily="50" charset="-128"/>
            </a:endParaRPr>
          </a:p>
          <a:p>
            <a:r>
              <a:rPr kumimoji="1" lang="ja-JP" altLang="en-US" sz="1600" dirty="0">
                <a:latin typeface="HG丸ｺﾞｼｯｸM-PRO" pitchFamily="50" charset="-128"/>
                <a:ea typeface="HG丸ｺﾞｼｯｸM-PRO" pitchFamily="50" charset="-128"/>
              </a:rPr>
              <a:t>キッチンのレイアウトを考えます。</a:t>
            </a:r>
            <a:endParaRPr kumimoji="1" lang="en-US" altLang="ja-JP" sz="1600" dirty="0">
              <a:latin typeface="HG丸ｺﾞｼｯｸM-PRO" pitchFamily="50" charset="-128"/>
              <a:ea typeface="HG丸ｺﾞｼｯｸM-PRO" pitchFamily="50" charset="-128"/>
            </a:endParaRPr>
          </a:p>
          <a:p>
            <a:r>
              <a:rPr kumimoji="1" lang="ja-JP" altLang="en-US" sz="1600" dirty="0">
                <a:latin typeface="HG丸ｺﾞｼｯｸM-PRO" pitchFamily="50" charset="-128"/>
                <a:ea typeface="HG丸ｺﾞｼｯｸM-PRO" pitchFamily="50" charset="-128"/>
              </a:rPr>
              <a:t>この時に大事なのは導線です。</a:t>
            </a:r>
            <a:endParaRPr kumimoji="1" lang="en-US" altLang="ja-JP" sz="1600" dirty="0">
              <a:latin typeface="HG丸ｺﾞｼｯｸM-PRO" pitchFamily="50" charset="-128"/>
              <a:ea typeface="HG丸ｺﾞｼｯｸM-PRO" pitchFamily="50" charset="-128"/>
            </a:endParaRPr>
          </a:p>
          <a:p>
            <a:r>
              <a:rPr kumimoji="1" lang="ja-JP" altLang="en-US" sz="1600" dirty="0">
                <a:latin typeface="HG丸ｺﾞｼｯｸM-PRO" pitchFamily="50" charset="-128"/>
                <a:ea typeface="HG丸ｺﾞｼｯｸM-PRO" pitchFamily="50" charset="-128"/>
              </a:rPr>
              <a:t>何人でキッチンを回すのかなども考えましょう。</a:t>
            </a:r>
            <a:endParaRPr kumimoji="1" lang="en-US" altLang="ja-JP" sz="1600" dirty="0">
              <a:latin typeface="HG丸ｺﾞｼｯｸM-PRO" pitchFamily="50" charset="-128"/>
              <a:ea typeface="HG丸ｺﾞｼｯｸM-PRO" pitchFamily="50" charset="-128"/>
            </a:endParaRPr>
          </a:p>
          <a:p>
            <a:r>
              <a:rPr kumimoji="1" lang="ja-JP" altLang="en-US" sz="1600" dirty="0">
                <a:latin typeface="HG丸ｺﾞｼｯｸM-PRO" pitchFamily="50" charset="-128"/>
                <a:ea typeface="HG丸ｺﾞｼｯｸM-PRO" pitchFamily="50" charset="-128"/>
              </a:rPr>
              <a:t>必ず、プロの人における願いしましょう。</a:t>
            </a:r>
          </a:p>
        </p:txBody>
      </p:sp>
      <p:sp>
        <p:nvSpPr>
          <p:cNvPr id="11" name="タイトル 2">
            <a:extLst>
              <a:ext uri="{FF2B5EF4-FFF2-40B4-BE49-F238E27FC236}">
                <a16:creationId xmlns:a16="http://schemas.microsoft.com/office/drawing/2014/main" id="{C54424A4-3355-4459-9945-8F91503F07A8}"/>
              </a:ext>
            </a:extLst>
          </p:cNvPr>
          <p:cNvSpPr>
            <a:spLocks noGrp="1"/>
          </p:cNvSpPr>
          <p:nvPr>
            <p:ph type="title"/>
          </p:nvPr>
        </p:nvSpPr>
        <p:spPr>
          <a:xfrm>
            <a:off x="685800" y="509177"/>
            <a:ext cx="7772400" cy="580926"/>
          </a:xfrm>
        </p:spPr>
        <p:txBody>
          <a:bodyPr>
            <a:normAutofit/>
          </a:bodyPr>
          <a:lstStyle/>
          <a:p>
            <a:r>
              <a:rPr lang="ja-JP" altLang="en-US" sz="2400" dirty="0">
                <a:latin typeface="HG丸ｺﾞｼｯｸM-PRO" panose="020F0600000000000000" pitchFamily="50" charset="-128"/>
                <a:ea typeface="HG丸ｺﾞｼｯｸM-PRO" panose="020F0600000000000000" pitchFamily="50" charset="-128"/>
              </a:rPr>
              <a:t>キッチンレイアウト</a:t>
            </a:r>
            <a:r>
              <a:rPr kumimoji="1" lang="ja-JP" altLang="en-US" sz="2400" dirty="0">
                <a:latin typeface="HG丸ｺﾞｼｯｸM-PRO" panose="020F0600000000000000" pitchFamily="50" charset="-128"/>
                <a:ea typeface="HG丸ｺﾞｼｯｸM-PRO" panose="020F0600000000000000" pitchFamily="50" charset="-128"/>
              </a:rPr>
              <a:t>をイメージする</a:t>
            </a:r>
          </a:p>
        </p:txBody>
      </p:sp>
      <p:pic>
        <p:nvPicPr>
          <p:cNvPr id="6" name="図 5">
            <a:extLst>
              <a:ext uri="{FF2B5EF4-FFF2-40B4-BE49-F238E27FC236}">
                <a16:creationId xmlns:a16="http://schemas.microsoft.com/office/drawing/2014/main" id="{44AB5256-4D30-45AB-8C04-7C1567779178}"/>
              </a:ext>
            </a:extLst>
          </p:cNvPr>
          <p:cNvPicPr>
            <a:picLocks noChangeAspect="1"/>
          </p:cNvPicPr>
          <p:nvPr/>
        </p:nvPicPr>
        <p:blipFill>
          <a:blip r:embed="rId2"/>
          <a:stretch>
            <a:fillRect/>
          </a:stretch>
        </p:blipFill>
        <p:spPr>
          <a:xfrm>
            <a:off x="485014" y="1173420"/>
            <a:ext cx="7937680" cy="18290"/>
          </a:xfrm>
          <a:prstGeom prst="rect">
            <a:avLst/>
          </a:prstGeom>
        </p:spPr>
      </p:pic>
      <p:sp>
        <p:nvSpPr>
          <p:cNvPr id="10" name="正方形/長方形 9">
            <a:extLst>
              <a:ext uri="{FF2B5EF4-FFF2-40B4-BE49-F238E27FC236}">
                <a16:creationId xmlns:a16="http://schemas.microsoft.com/office/drawing/2014/main" id="{2FBA887B-BBAB-4D30-B2D6-7DC60A62A6D7}"/>
              </a:ext>
            </a:extLst>
          </p:cNvPr>
          <p:cNvSpPr/>
          <p:nvPr/>
        </p:nvSpPr>
        <p:spPr>
          <a:xfrm rot="16200000">
            <a:off x="1526795" y="1496489"/>
            <a:ext cx="3394056" cy="4424546"/>
          </a:xfrm>
          <a:prstGeom prst="rect">
            <a:avLst/>
          </a:prstGeom>
          <a:solidFill>
            <a:sysClr val="window" lastClr="FFFFFF"/>
          </a:solidFill>
          <a:ln w="1270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r>
              <a:rPr lang="en-US" sz="105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8" name="直線コネクタ 7">
            <a:extLst>
              <a:ext uri="{FF2B5EF4-FFF2-40B4-BE49-F238E27FC236}">
                <a16:creationId xmlns:a16="http://schemas.microsoft.com/office/drawing/2014/main" id="{5F9171B7-7CBA-40A5-B5D4-9B6159319F79}"/>
              </a:ext>
            </a:extLst>
          </p:cNvPr>
          <p:cNvCxnSpPr/>
          <p:nvPr/>
        </p:nvCxnSpPr>
        <p:spPr>
          <a:xfrm>
            <a:off x="1907704" y="2071472"/>
            <a:ext cx="0" cy="202350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833F0242-E980-45AD-BB29-5307A8F42D61}"/>
              </a:ext>
            </a:extLst>
          </p:cNvPr>
          <p:cNvCxnSpPr/>
          <p:nvPr/>
        </p:nvCxnSpPr>
        <p:spPr>
          <a:xfrm>
            <a:off x="1083557" y="4171280"/>
            <a:ext cx="8241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E5A66C5C-E39A-4174-BD33-092471046280}"/>
              </a:ext>
            </a:extLst>
          </p:cNvPr>
          <p:cNvCxnSpPr/>
          <p:nvPr/>
        </p:nvCxnSpPr>
        <p:spPr>
          <a:xfrm>
            <a:off x="1907704" y="4221088"/>
            <a:ext cx="0" cy="12961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71B134C1-F107-41B7-B5E0-394A784FB793}"/>
              </a:ext>
            </a:extLst>
          </p:cNvPr>
          <p:cNvCxnSpPr>
            <a:cxnSpLocks/>
          </p:cNvCxnSpPr>
          <p:nvPr/>
        </p:nvCxnSpPr>
        <p:spPr>
          <a:xfrm>
            <a:off x="1907704" y="4725144"/>
            <a:ext cx="360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9C624B19-EC59-499D-A0E3-A2126D553ED4}"/>
              </a:ext>
            </a:extLst>
          </p:cNvPr>
          <p:cNvCxnSpPr/>
          <p:nvPr/>
        </p:nvCxnSpPr>
        <p:spPr>
          <a:xfrm>
            <a:off x="3707904" y="4725144"/>
            <a:ext cx="0" cy="792088"/>
          </a:xfrm>
          <a:prstGeom prst="line">
            <a:avLst/>
          </a:prstGeom>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4F0672F6-6D3E-4393-9DC7-ADA610F6724E}"/>
              </a:ext>
            </a:extLst>
          </p:cNvPr>
          <p:cNvSpPr/>
          <p:nvPr/>
        </p:nvSpPr>
        <p:spPr>
          <a:xfrm>
            <a:off x="2930074" y="2132856"/>
            <a:ext cx="777830" cy="1679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29247CB6-541F-4BEB-BBAD-65A2253A3525}"/>
              </a:ext>
            </a:extLst>
          </p:cNvPr>
          <p:cNvSpPr txBox="1"/>
          <p:nvPr/>
        </p:nvSpPr>
        <p:spPr>
          <a:xfrm>
            <a:off x="2711033" y="2752325"/>
            <a:ext cx="3571900" cy="369332"/>
          </a:xfrm>
          <a:prstGeom prst="rect">
            <a:avLst/>
          </a:prstGeom>
          <a:noFill/>
        </p:spPr>
        <p:txBody>
          <a:bodyPr wrap="square" rtlCol="0">
            <a:spAutoFit/>
          </a:bodyPr>
          <a:lstStyle/>
          <a:p>
            <a:endParaRPr kumimoji="1" lang="de-DE" b="1" dirty="0"/>
          </a:p>
        </p:txBody>
      </p:sp>
      <p:sp>
        <p:nvSpPr>
          <p:cNvPr id="24" name="正方形/長方形 23">
            <a:extLst>
              <a:ext uri="{FF2B5EF4-FFF2-40B4-BE49-F238E27FC236}">
                <a16:creationId xmlns:a16="http://schemas.microsoft.com/office/drawing/2014/main" id="{CFD2740C-2760-4489-887F-582BF6D68E18}"/>
              </a:ext>
            </a:extLst>
          </p:cNvPr>
          <p:cNvSpPr/>
          <p:nvPr/>
        </p:nvSpPr>
        <p:spPr>
          <a:xfrm>
            <a:off x="4658267" y="2027569"/>
            <a:ext cx="777830" cy="21881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D385BCD6-FA39-4D6F-8490-8C4C6B8087BE}"/>
              </a:ext>
            </a:extLst>
          </p:cNvPr>
          <p:cNvSpPr txBox="1"/>
          <p:nvPr/>
        </p:nvSpPr>
        <p:spPr>
          <a:xfrm rot="16200000">
            <a:off x="779826" y="2768896"/>
            <a:ext cx="1636209" cy="469513"/>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050" kern="100" dirty="0">
                <a:effectLst/>
                <a:latin typeface="游明朝" panose="02020400000000000000" pitchFamily="18" charset="-128"/>
                <a:ea typeface="HG丸ｺﾞｼｯｸM-PRO" panose="020F0600000000000000" pitchFamily="50" charset="-128"/>
                <a:cs typeface="Times New Roman" panose="02020603050405020304" pitchFamily="18" charset="0"/>
              </a:rPr>
              <a:t>デシャップ・仕上げ</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083770DB-7859-4814-AD19-86E259704585}"/>
              </a:ext>
            </a:extLst>
          </p:cNvPr>
          <p:cNvSpPr txBox="1"/>
          <p:nvPr/>
        </p:nvSpPr>
        <p:spPr>
          <a:xfrm rot="16200000">
            <a:off x="1006694" y="4580363"/>
            <a:ext cx="944880" cy="28956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050" kern="100" dirty="0">
                <a:latin typeface="游明朝" panose="02020400000000000000" pitchFamily="18" charset="-128"/>
                <a:ea typeface="HG丸ｺﾞｼｯｸM-PRO" panose="020F0600000000000000" pitchFamily="50" charset="-128"/>
                <a:cs typeface="Times New Roman" panose="02020603050405020304" pitchFamily="18" charset="0"/>
              </a:rPr>
              <a:t>下げ場</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7" name="テキスト ボックス 26">
            <a:extLst>
              <a:ext uri="{FF2B5EF4-FFF2-40B4-BE49-F238E27FC236}">
                <a16:creationId xmlns:a16="http://schemas.microsoft.com/office/drawing/2014/main" id="{817FFDE4-1D6F-41EC-93FD-A03510953D3B}"/>
              </a:ext>
            </a:extLst>
          </p:cNvPr>
          <p:cNvSpPr txBox="1"/>
          <p:nvPr/>
        </p:nvSpPr>
        <p:spPr>
          <a:xfrm>
            <a:off x="2278943" y="4951812"/>
            <a:ext cx="944880" cy="28956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05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洗い場</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8" name="テキスト ボックス 27">
            <a:extLst>
              <a:ext uri="{FF2B5EF4-FFF2-40B4-BE49-F238E27FC236}">
                <a16:creationId xmlns:a16="http://schemas.microsoft.com/office/drawing/2014/main" id="{EE14AFF1-DE5C-4FBB-B874-42413CC24E93}"/>
              </a:ext>
            </a:extLst>
          </p:cNvPr>
          <p:cNvSpPr txBox="1"/>
          <p:nvPr/>
        </p:nvSpPr>
        <p:spPr>
          <a:xfrm>
            <a:off x="4260818" y="4922601"/>
            <a:ext cx="944880" cy="28956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冷蔵庫</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29" name="テキスト ボックス 28">
            <a:extLst>
              <a:ext uri="{FF2B5EF4-FFF2-40B4-BE49-F238E27FC236}">
                <a16:creationId xmlns:a16="http://schemas.microsoft.com/office/drawing/2014/main" id="{C31994DD-6048-4869-8B0B-BA5E1B54DA14}"/>
              </a:ext>
            </a:extLst>
          </p:cNvPr>
          <p:cNvSpPr txBox="1"/>
          <p:nvPr/>
        </p:nvSpPr>
        <p:spPr>
          <a:xfrm rot="16200000">
            <a:off x="2846549" y="2601240"/>
            <a:ext cx="944880" cy="28956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050" kern="100" dirty="0">
                <a:effectLst/>
                <a:latin typeface="游明朝" panose="02020400000000000000" pitchFamily="18" charset="-128"/>
                <a:ea typeface="HG丸ｺﾞｼｯｸM-PRO" panose="020F0600000000000000" pitchFamily="50" charset="-128"/>
                <a:cs typeface="Times New Roman" panose="02020603050405020304" pitchFamily="18" charset="0"/>
              </a:rPr>
              <a:t>焼き場</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0" name="テキスト ボックス 29">
            <a:extLst>
              <a:ext uri="{FF2B5EF4-FFF2-40B4-BE49-F238E27FC236}">
                <a16:creationId xmlns:a16="http://schemas.microsoft.com/office/drawing/2014/main" id="{A0B25D8B-6D53-4959-AAB2-50AE19FCE5B4}"/>
              </a:ext>
            </a:extLst>
          </p:cNvPr>
          <p:cNvSpPr txBox="1"/>
          <p:nvPr/>
        </p:nvSpPr>
        <p:spPr>
          <a:xfrm rot="16200000">
            <a:off x="4132822" y="2997727"/>
            <a:ext cx="1664128" cy="20970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050" kern="100" dirty="0">
                <a:effectLst/>
                <a:latin typeface="游明朝" panose="02020400000000000000" pitchFamily="18" charset="-128"/>
                <a:ea typeface="HG丸ｺﾞｼｯｸM-PRO" panose="020F0600000000000000" pitchFamily="50" charset="-128"/>
                <a:cs typeface="Times New Roman" panose="02020603050405020304" pitchFamily="18" charset="0"/>
              </a:rPr>
              <a:t>揚げ</a:t>
            </a:r>
            <a:r>
              <a:rPr lang="ja-JP" altLang="en-US" sz="1050" kern="100" dirty="0">
                <a:latin typeface="游明朝" panose="02020400000000000000" pitchFamily="18" charset="-128"/>
                <a:ea typeface="HG丸ｺﾞｼｯｸM-PRO" panose="020F0600000000000000" pitchFamily="50" charset="-128"/>
                <a:cs typeface="Times New Roman" panose="02020603050405020304" pitchFamily="18" charset="0"/>
              </a:rPr>
              <a:t>場・コンベクション</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7699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3C3BEB5B-94C8-457A-B828-81E86D858EF6}" type="slidenum">
              <a:rPr kumimoji="1" lang="de-DE" smtClean="0"/>
              <a:pPr/>
              <a:t>16</a:t>
            </a:fld>
            <a:endParaRPr kumimoji="1" lang="de-DE"/>
          </a:p>
        </p:txBody>
      </p:sp>
      <p:sp>
        <p:nvSpPr>
          <p:cNvPr id="9" name="テキスト ボックス 8"/>
          <p:cNvSpPr txBox="1"/>
          <p:nvPr/>
        </p:nvSpPr>
        <p:spPr>
          <a:xfrm>
            <a:off x="3950010" y="1517474"/>
            <a:ext cx="3571900" cy="1477328"/>
          </a:xfrm>
          <a:prstGeom prst="rect">
            <a:avLst/>
          </a:prstGeom>
          <a:noFill/>
        </p:spPr>
        <p:txBody>
          <a:bodyPr wrap="square" rtlCol="0">
            <a:spAutoFit/>
          </a:bodyPr>
          <a:lstStyle/>
          <a:p>
            <a:r>
              <a:rPr kumimoji="1" lang="ja-JP" altLang="en-US" dirty="0">
                <a:latin typeface="HG丸ｺﾞｼｯｸM-PRO" pitchFamily="50" charset="-128"/>
                <a:ea typeface="HG丸ｺﾞｼｯｸM-PRO" pitchFamily="50" charset="-128"/>
              </a:rPr>
              <a:t>お店の存在を知ってもらうためにとても大事な外装です。</a:t>
            </a:r>
            <a:endParaRPr kumimoji="1" lang="en-US" altLang="ja-JP" dirty="0">
              <a:latin typeface="HG丸ｺﾞｼｯｸM-PRO" pitchFamily="50" charset="-128"/>
              <a:ea typeface="HG丸ｺﾞｼｯｸM-PRO" pitchFamily="50" charset="-128"/>
            </a:endParaRPr>
          </a:p>
          <a:p>
            <a:r>
              <a:rPr kumimoji="1" lang="ja-JP" altLang="en-US" dirty="0">
                <a:latin typeface="HG丸ｺﾞｼｯｸM-PRO" pitchFamily="50" charset="-128"/>
                <a:ea typeface="HG丸ｺﾞｼｯｸM-PRO" pitchFamily="50" charset="-128"/>
              </a:rPr>
              <a:t>どんなイメージでどんな看板を作るかなどをイメージしましょう</a:t>
            </a:r>
            <a:endParaRPr kumimoji="1" lang="de-DE" dirty="0">
              <a:latin typeface="HG丸ｺﾞｼｯｸM-PRO" pitchFamily="50" charset="-128"/>
              <a:ea typeface="HG丸ｺﾞｼｯｸM-PRO" pitchFamily="50" charset="-128"/>
            </a:endParaRPr>
          </a:p>
        </p:txBody>
      </p:sp>
      <p:sp>
        <p:nvSpPr>
          <p:cNvPr id="14" name="正方形/長方形 13"/>
          <p:cNvSpPr/>
          <p:nvPr/>
        </p:nvSpPr>
        <p:spPr>
          <a:xfrm>
            <a:off x="285720" y="169901"/>
            <a:ext cx="8572560" cy="6215106"/>
          </a:xfrm>
          <a:prstGeom prst="rect">
            <a:avLst/>
          </a:prstGeom>
          <a:noFill/>
          <a:ln w="635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de-DE"/>
          </a:p>
        </p:txBody>
      </p:sp>
      <p:sp>
        <p:nvSpPr>
          <p:cNvPr id="3" name="正方形/長方形 2"/>
          <p:cNvSpPr/>
          <p:nvPr/>
        </p:nvSpPr>
        <p:spPr>
          <a:xfrm>
            <a:off x="2411760" y="1702140"/>
            <a:ext cx="4572000" cy="369332"/>
          </a:xfrm>
          <a:prstGeom prst="rect">
            <a:avLst/>
          </a:prstGeom>
        </p:spPr>
        <p:txBody>
          <a:bodyPr>
            <a:spAutoFit/>
          </a:bodyPr>
          <a:lstStyle/>
          <a:p>
            <a:endParaRPr lang="ja-JP" altLang="en-US" dirty="0">
              <a:latin typeface="HG丸ｺﾞｼｯｸM-PRO" pitchFamily="50" charset="-128"/>
              <a:ea typeface="HG丸ｺﾞｼｯｸM-PRO" pitchFamily="50" charset="-128"/>
            </a:endParaRPr>
          </a:p>
        </p:txBody>
      </p:sp>
      <p:pic>
        <p:nvPicPr>
          <p:cNvPr id="7" name="Picture 11" descr="thCAUHC5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573" y="3573016"/>
            <a:ext cx="2952328" cy="2213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4" descr="カフェハウス - 店内写真:"/>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3598000"/>
            <a:ext cx="3048000" cy="2286001"/>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カフェハウス - 外観写真:"/>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9573" y="1395996"/>
            <a:ext cx="2962840" cy="1925847"/>
          </a:xfrm>
          <a:prstGeom prst="rect">
            <a:avLst/>
          </a:prstGeom>
          <a:noFill/>
          <a:extLst>
            <a:ext uri="{909E8E84-426E-40DD-AFC4-6F175D3DCCD1}">
              <a14:hiddenFill xmlns:a14="http://schemas.microsoft.com/office/drawing/2010/main">
                <a:solidFill>
                  <a:srgbClr val="FFFFFF"/>
                </a:solidFill>
              </a14:hiddenFill>
            </a:ext>
          </a:extLst>
        </p:spPr>
      </p:pic>
      <p:sp>
        <p:nvSpPr>
          <p:cNvPr id="10" name="タイトル 2">
            <a:extLst>
              <a:ext uri="{FF2B5EF4-FFF2-40B4-BE49-F238E27FC236}">
                <a16:creationId xmlns:a16="http://schemas.microsoft.com/office/drawing/2014/main" id="{A51A974F-B2D2-4A3A-BB6D-67FB1DD497AD}"/>
              </a:ext>
            </a:extLst>
          </p:cNvPr>
          <p:cNvSpPr>
            <a:spLocks noGrp="1"/>
          </p:cNvSpPr>
          <p:nvPr>
            <p:ph type="title"/>
          </p:nvPr>
        </p:nvSpPr>
        <p:spPr>
          <a:xfrm>
            <a:off x="685800" y="361608"/>
            <a:ext cx="7772400" cy="580926"/>
          </a:xfrm>
        </p:spPr>
        <p:txBody>
          <a:bodyPr>
            <a:normAutofit/>
          </a:bodyPr>
          <a:lstStyle/>
          <a:p>
            <a:r>
              <a:rPr lang="ja-JP" altLang="en-US" sz="2400" dirty="0">
                <a:latin typeface="HG丸ｺﾞｼｯｸM-PRO" panose="020F0600000000000000" pitchFamily="50" charset="-128"/>
                <a:ea typeface="HG丸ｺﾞｼｯｸM-PRO" panose="020F0600000000000000" pitchFamily="50" charset="-128"/>
              </a:rPr>
              <a:t>外装</a:t>
            </a:r>
            <a:r>
              <a:rPr kumimoji="1" lang="ja-JP" altLang="en-US" sz="2400" dirty="0">
                <a:latin typeface="HG丸ｺﾞｼｯｸM-PRO" panose="020F0600000000000000" pitchFamily="50" charset="-128"/>
                <a:ea typeface="HG丸ｺﾞｼｯｸM-PRO" panose="020F0600000000000000" pitchFamily="50" charset="-128"/>
              </a:rPr>
              <a:t>をイメージする</a:t>
            </a:r>
          </a:p>
        </p:txBody>
      </p:sp>
      <p:pic>
        <p:nvPicPr>
          <p:cNvPr id="11" name="図 10">
            <a:extLst>
              <a:ext uri="{FF2B5EF4-FFF2-40B4-BE49-F238E27FC236}">
                <a16:creationId xmlns:a16="http://schemas.microsoft.com/office/drawing/2014/main" id="{B9ABC908-16ED-4347-A6C3-B2AE70FCEE90}"/>
              </a:ext>
            </a:extLst>
          </p:cNvPr>
          <p:cNvPicPr>
            <a:picLocks noChangeAspect="1"/>
          </p:cNvPicPr>
          <p:nvPr/>
        </p:nvPicPr>
        <p:blipFill>
          <a:blip r:embed="rId5"/>
          <a:stretch>
            <a:fillRect/>
          </a:stretch>
        </p:blipFill>
        <p:spPr>
          <a:xfrm>
            <a:off x="485014" y="1173420"/>
            <a:ext cx="7937680" cy="18290"/>
          </a:xfrm>
          <a:prstGeom prst="rect">
            <a:avLst/>
          </a:prstGeom>
        </p:spPr>
      </p:pic>
    </p:spTree>
    <p:extLst>
      <p:ext uri="{BB962C8B-B14F-4D97-AF65-F5344CB8AC3E}">
        <p14:creationId xmlns:p14="http://schemas.microsoft.com/office/powerpoint/2010/main" val="444539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2048" y="188640"/>
            <a:ext cx="7772400" cy="580926"/>
          </a:xfrm>
        </p:spPr>
        <p:txBody>
          <a:bodyPr>
            <a:normAutofit/>
          </a:bodyPr>
          <a:lstStyle/>
          <a:p>
            <a:r>
              <a:rPr lang="ja-JP" altLang="ja-JP" sz="2400" dirty="0">
                <a:latin typeface="HG丸ｺﾞｼｯｸM-PRO" panose="020F0600000000000000" pitchFamily="50" charset="-128"/>
                <a:ea typeface="HG丸ｺﾞｼｯｸM-PRO" panose="020F0600000000000000" pitchFamily="50" charset="-128"/>
              </a:rPr>
              <a:t>看板を考えるときのポイント</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17</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15" name="グループ化 14"/>
          <p:cNvGrpSpPr/>
          <p:nvPr/>
        </p:nvGrpSpPr>
        <p:grpSpPr>
          <a:xfrm>
            <a:off x="676643" y="2447176"/>
            <a:ext cx="3805202" cy="2736304"/>
            <a:chOff x="1547664" y="1988840"/>
            <a:chExt cx="3805202" cy="2736304"/>
          </a:xfrm>
        </p:grpSpPr>
        <p:sp>
          <p:nvSpPr>
            <p:cNvPr id="2" name="正方形/長方形 1"/>
            <p:cNvSpPr/>
            <p:nvPr/>
          </p:nvSpPr>
          <p:spPr>
            <a:xfrm>
              <a:off x="1547664" y="2852936"/>
              <a:ext cx="2736304" cy="18722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台形 9"/>
            <p:cNvSpPr/>
            <p:nvPr/>
          </p:nvSpPr>
          <p:spPr>
            <a:xfrm>
              <a:off x="1547664" y="1988840"/>
              <a:ext cx="2736304" cy="864096"/>
            </a:xfrm>
            <a:prstGeom prst="trapezoi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907704" y="3068960"/>
              <a:ext cx="72008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垂</a:t>
              </a:r>
              <a:endParaRPr kumimoji="1" lang="en-US" altLang="ja-JP" dirty="0">
                <a:solidFill>
                  <a:srgbClr val="FF0000"/>
                </a:solidFill>
              </a:endParaRPr>
            </a:p>
            <a:p>
              <a:pPr algn="ctr"/>
              <a:r>
                <a:rPr kumimoji="1" lang="ja-JP" altLang="en-US" dirty="0">
                  <a:solidFill>
                    <a:srgbClr val="FF0000"/>
                  </a:solidFill>
                </a:rPr>
                <a:t>れ</a:t>
              </a:r>
              <a:endParaRPr kumimoji="1" lang="en-US" altLang="ja-JP" dirty="0">
                <a:solidFill>
                  <a:srgbClr val="FF0000"/>
                </a:solidFill>
              </a:endParaRPr>
            </a:p>
            <a:p>
              <a:pPr algn="ctr"/>
              <a:r>
                <a:rPr kumimoji="1" lang="ja-JP" altLang="en-US" dirty="0">
                  <a:solidFill>
                    <a:srgbClr val="FF0000"/>
                  </a:solidFill>
                </a:rPr>
                <a:t>幕</a:t>
              </a:r>
            </a:p>
          </p:txBody>
        </p:sp>
        <p:sp>
          <p:nvSpPr>
            <p:cNvPr id="14" name="正方形/長方形 13"/>
            <p:cNvSpPr/>
            <p:nvPr/>
          </p:nvSpPr>
          <p:spPr>
            <a:xfrm>
              <a:off x="4632786" y="3573016"/>
              <a:ext cx="720080" cy="9361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rgbClr val="FF0000"/>
                  </a:solidFill>
                </a:rPr>
                <a:t>イ</a:t>
              </a:r>
              <a:endParaRPr kumimoji="1" lang="en-US" altLang="ja-JP" sz="1400" dirty="0">
                <a:solidFill>
                  <a:srgbClr val="FF0000"/>
                </a:solidFill>
              </a:endParaRPr>
            </a:p>
            <a:p>
              <a:pPr algn="ctr"/>
              <a:r>
                <a:rPr kumimoji="1" lang="ja-JP" altLang="en-US" sz="1400" dirty="0">
                  <a:solidFill>
                    <a:srgbClr val="FF0000"/>
                  </a:solidFill>
                </a:rPr>
                <a:t>｜</a:t>
              </a:r>
              <a:endParaRPr kumimoji="1" lang="en-US" altLang="ja-JP" sz="1400" dirty="0">
                <a:solidFill>
                  <a:srgbClr val="FF0000"/>
                </a:solidFill>
              </a:endParaRPr>
            </a:p>
            <a:p>
              <a:pPr algn="ctr"/>
              <a:r>
                <a:rPr kumimoji="1" lang="ja-JP" altLang="en-US" sz="1400" dirty="0">
                  <a:solidFill>
                    <a:srgbClr val="FF0000"/>
                  </a:solidFill>
                </a:rPr>
                <a:t>ゼ</a:t>
              </a:r>
              <a:endParaRPr kumimoji="1" lang="en-US" altLang="ja-JP" sz="1400" dirty="0">
                <a:solidFill>
                  <a:srgbClr val="FF0000"/>
                </a:solidFill>
              </a:endParaRPr>
            </a:p>
            <a:p>
              <a:pPr algn="ctr"/>
              <a:r>
                <a:rPr kumimoji="1" lang="ja-JP" altLang="en-US" sz="1400" dirty="0">
                  <a:solidFill>
                    <a:srgbClr val="FF0000"/>
                  </a:solidFill>
                </a:rPr>
                <a:t>ル</a:t>
              </a:r>
            </a:p>
          </p:txBody>
        </p:sp>
      </p:gr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4075252"/>
            <a:ext cx="1425756" cy="10679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9884" y="3798717"/>
            <a:ext cx="1814619" cy="18146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7" name="直線矢印コネクタ 16"/>
          <p:cNvCxnSpPr/>
          <p:nvPr/>
        </p:nvCxnSpPr>
        <p:spPr>
          <a:xfrm>
            <a:off x="3563888" y="5157192"/>
            <a:ext cx="200902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509287" y="5805264"/>
            <a:ext cx="4547907"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759295" y="5310500"/>
            <a:ext cx="2898467"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３５０</a:t>
            </a:r>
            <a:r>
              <a:rPr kumimoji="1" lang="en-US" altLang="ja-JP" dirty="0">
                <a:latin typeface="HG丸ｺﾞｼｯｸM-PRO" panose="020F0600000000000000" pitchFamily="50" charset="-128"/>
                <a:ea typeface="HG丸ｺﾞｼｯｸM-PRO" panose="020F0600000000000000" pitchFamily="50" charset="-128"/>
              </a:rPr>
              <a:t>m</a:t>
            </a:r>
            <a:r>
              <a:rPr kumimoji="1" lang="ja-JP" altLang="en-US" dirty="0">
                <a:latin typeface="HG丸ｺﾞｼｯｸM-PRO" panose="020F0600000000000000" pitchFamily="50" charset="-128"/>
                <a:ea typeface="HG丸ｺﾞｼｯｸM-PRO" panose="020F0600000000000000" pitchFamily="50" charset="-128"/>
              </a:rPr>
              <a:t>手前</a:t>
            </a:r>
          </a:p>
        </p:txBody>
      </p:sp>
      <p:sp>
        <p:nvSpPr>
          <p:cNvPr id="26" name="テキスト ボックス 25"/>
          <p:cNvSpPr txBox="1"/>
          <p:nvPr/>
        </p:nvSpPr>
        <p:spPr>
          <a:xfrm>
            <a:off x="5099985" y="5942926"/>
            <a:ext cx="2898467" cy="369332"/>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４</a:t>
            </a:r>
            <a:r>
              <a:rPr kumimoji="1" lang="ja-JP" altLang="en-US" dirty="0">
                <a:latin typeface="HG丸ｺﾞｼｯｸM-PRO" panose="020F0600000000000000" pitchFamily="50" charset="-128"/>
                <a:ea typeface="HG丸ｺﾞｼｯｸM-PRO" panose="020F0600000000000000" pitchFamily="50" charset="-128"/>
              </a:rPr>
              <a:t>５０</a:t>
            </a:r>
            <a:r>
              <a:rPr kumimoji="1" lang="en-US" altLang="ja-JP" dirty="0">
                <a:latin typeface="HG丸ｺﾞｼｯｸM-PRO" panose="020F0600000000000000" pitchFamily="50" charset="-128"/>
                <a:ea typeface="HG丸ｺﾞｼｯｸM-PRO" panose="020F0600000000000000" pitchFamily="50" charset="-128"/>
              </a:rPr>
              <a:t>m</a:t>
            </a:r>
            <a:r>
              <a:rPr kumimoji="1" lang="ja-JP" altLang="en-US" dirty="0">
                <a:latin typeface="HG丸ｺﾞｼｯｸM-PRO" panose="020F0600000000000000" pitchFamily="50" charset="-128"/>
                <a:ea typeface="HG丸ｺﾞｼｯｸM-PRO" panose="020F0600000000000000" pitchFamily="50" charset="-128"/>
              </a:rPr>
              <a:t>手前</a:t>
            </a:r>
          </a:p>
        </p:txBody>
      </p:sp>
      <p:sp>
        <p:nvSpPr>
          <p:cNvPr id="29" name="正方形/長方形 28"/>
          <p:cNvSpPr/>
          <p:nvPr/>
        </p:nvSpPr>
        <p:spPr>
          <a:xfrm>
            <a:off x="676643" y="3297204"/>
            <a:ext cx="2736304" cy="18722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台形 29"/>
          <p:cNvSpPr/>
          <p:nvPr/>
        </p:nvSpPr>
        <p:spPr>
          <a:xfrm>
            <a:off x="676643" y="2433108"/>
            <a:ext cx="2736304" cy="864096"/>
          </a:xfrm>
          <a:prstGeom prst="trapezoi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036683" y="3513228"/>
            <a:ext cx="720080"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垂</a:t>
            </a:r>
            <a:endParaRPr kumimoji="1" lang="en-US" altLang="ja-JP" dirty="0">
              <a:solidFill>
                <a:srgbClr val="FF0000"/>
              </a:solidFill>
            </a:endParaRPr>
          </a:p>
          <a:p>
            <a:pPr algn="ctr"/>
            <a:r>
              <a:rPr kumimoji="1" lang="ja-JP" altLang="en-US" dirty="0">
                <a:solidFill>
                  <a:srgbClr val="FF0000"/>
                </a:solidFill>
              </a:rPr>
              <a:t>れ</a:t>
            </a:r>
            <a:endParaRPr kumimoji="1" lang="en-US" altLang="ja-JP" dirty="0">
              <a:solidFill>
                <a:srgbClr val="FF0000"/>
              </a:solidFill>
            </a:endParaRPr>
          </a:p>
          <a:p>
            <a:pPr algn="ctr"/>
            <a:r>
              <a:rPr kumimoji="1" lang="ja-JP" altLang="en-US" dirty="0">
                <a:solidFill>
                  <a:srgbClr val="FF0000"/>
                </a:solidFill>
              </a:rPr>
              <a:t>幕</a:t>
            </a:r>
          </a:p>
        </p:txBody>
      </p:sp>
      <p:sp>
        <p:nvSpPr>
          <p:cNvPr id="32" name="正方形/長方形 31"/>
          <p:cNvSpPr/>
          <p:nvPr/>
        </p:nvSpPr>
        <p:spPr>
          <a:xfrm>
            <a:off x="3761765" y="4017284"/>
            <a:ext cx="720080" cy="9361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rgbClr val="FF0000"/>
                </a:solidFill>
              </a:rPr>
              <a:t>イ</a:t>
            </a:r>
            <a:endParaRPr kumimoji="1" lang="en-US" altLang="ja-JP" sz="1400" dirty="0">
              <a:solidFill>
                <a:srgbClr val="FF0000"/>
              </a:solidFill>
            </a:endParaRPr>
          </a:p>
          <a:p>
            <a:pPr algn="ctr"/>
            <a:r>
              <a:rPr kumimoji="1" lang="ja-JP" altLang="en-US" sz="1400" dirty="0">
                <a:solidFill>
                  <a:srgbClr val="FF0000"/>
                </a:solidFill>
              </a:rPr>
              <a:t>｜</a:t>
            </a:r>
            <a:endParaRPr kumimoji="1" lang="en-US" altLang="ja-JP" sz="1400" dirty="0">
              <a:solidFill>
                <a:srgbClr val="FF0000"/>
              </a:solidFill>
            </a:endParaRPr>
          </a:p>
          <a:p>
            <a:pPr algn="ctr"/>
            <a:r>
              <a:rPr kumimoji="1" lang="ja-JP" altLang="en-US" sz="1400" dirty="0">
                <a:solidFill>
                  <a:srgbClr val="FF0000"/>
                </a:solidFill>
              </a:rPr>
              <a:t>ゼ</a:t>
            </a:r>
            <a:endParaRPr kumimoji="1" lang="en-US" altLang="ja-JP" sz="1400" dirty="0">
              <a:solidFill>
                <a:srgbClr val="FF0000"/>
              </a:solidFill>
            </a:endParaRPr>
          </a:p>
          <a:p>
            <a:pPr algn="ctr"/>
            <a:r>
              <a:rPr kumimoji="1" lang="ja-JP" altLang="en-US" sz="1400" dirty="0">
                <a:solidFill>
                  <a:srgbClr val="FF0000"/>
                </a:solidFill>
              </a:rPr>
              <a:t>ル</a:t>
            </a:r>
          </a:p>
        </p:txBody>
      </p:sp>
      <p:sp>
        <p:nvSpPr>
          <p:cNvPr id="25" name="正方形/長方形 24"/>
          <p:cNvSpPr/>
          <p:nvPr/>
        </p:nvSpPr>
        <p:spPr>
          <a:xfrm>
            <a:off x="1177236" y="2708920"/>
            <a:ext cx="1735117"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看板</a:t>
            </a:r>
          </a:p>
        </p:txBody>
      </p:sp>
      <p:sp>
        <p:nvSpPr>
          <p:cNvPr id="27" name="円/楕円 26"/>
          <p:cNvSpPr/>
          <p:nvPr/>
        </p:nvSpPr>
        <p:spPr>
          <a:xfrm>
            <a:off x="377853" y="2865156"/>
            <a:ext cx="288032" cy="13681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袖看板</a:t>
            </a:r>
          </a:p>
        </p:txBody>
      </p:sp>
      <p:cxnSp>
        <p:nvCxnSpPr>
          <p:cNvPr id="35" name="直線矢印コネクタ 34"/>
          <p:cNvCxnSpPr>
            <a:stCxn id="27" idx="0"/>
          </p:cNvCxnSpPr>
          <p:nvPr/>
        </p:nvCxnSpPr>
        <p:spPr>
          <a:xfrm flipV="1">
            <a:off x="521869" y="1556792"/>
            <a:ext cx="514814" cy="13083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1177236" y="1372126"/>
            <a:ext cx="3466772"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人が見て何屋かわかるもの</a:t>
            </a:r>
          </a:p>
        </p:txBody>
      </p:sp>
      <p:sp>
        <p:nvSpPr>
          <p:cNvPr id="39" name="テキスト ボックス 38"/>
          <p:cNvSpPr txBox="1"/>
          <p:nvPr/>
        </p:nvSpPr>
        <p:spPr>
          <a:xfrm>
            <a:off x="4764669" y="2077844"/>
            <a:ext cx="1134721"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季節感</a:t>
            </a:r>
          </a:p>
        </p:txBody>
      </p:sp>
      <p:sp>
        <p:nvSpPr>
          <p:cNvPr id="40" name="テキスト ボックス 39"/>
          <p:cNvSpPr txBox="1"/>
          <p:nvPr/>
        </p:nvSpPr>
        <p:spPr>
          <a:xfrm>
            <a:off x="4481845" y="2708920"/>
            <a:ext cx="2826459"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入店の背中を押す</a:t>
            </a:r>
          </a:p>
        </p:txBody>
      </p:sp>
      <p:sp>
        <p:nvSpPr>
          <p:cNvPr id="41" name="テキスト ボックス 40"/>
          <p:cNvSpPr txBox="1"/>
          <p:nvPr/>
        </p:nvSpPr>
        <p:spPr>
          <a:xfrm>
            <a:off x="3194404" y="1884294"/>
            <a:ext cx="1134721"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店名</a:t>
            </a:r>
          </a:p>
        </p:txBody>
      </p:sp>
      <p:cxnSp>
        <p:nvCxnSpPr>
          <p:cNvPr id="38" name="直線矢印コネクタ 37"/>
          <p:cNvCxnSpPr>
            <a:endCxn id="41" idx="1"/>
          </p:cNvCxnSpPr>
          <p:nvPr/>
        </p:nvCxnSpPr>
        <p:spPr>
          <a:xfrm flipV="1">
            <a:off x="2411760" y="2068960"/>
            <a:ext cx="782644" cy="6399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V="1">
            <a:off x="4252686" y="3161552"/>
            <a:ext cx="782644" cy="6399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2044794" y="2429413"/>
            <a:ext cx="2512882" cy="15878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H="1" flipV="1">
            <a:off x="683568" y="3078252"/>
            <a:ext cx="4648461" cy="1155056"/>
          </a:xfrm>
          <a:prstGeom prst="straightConnector1">
            <a:avLst/>
          </a:prstGeom>
          <a:ln w="25400" cmpd="sng">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H="1" flipV="1">
            <a:off x="683568" y="3078252"/>
            <a:ext cx="6767976" cy="1366752"/>
          </a:xfrm>
          <a:prstGeom prst="straightConnector1">
            <a:avLst/>
          </a:prstGeom>
          <a:ln w="25400" cmpd="sng">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889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027"/>
                                        </p:tgtEl>
                                        <p:attrNameLst>
                                          <p:attrName>style.visibility</p:attrName>
                                        </p:attrNameLst>
                                      </p:cBhvr>
                                      <p:to>
                                        <p:strVal val="visible"/>
                                      </p:to>
                                    </p:set>
                                    <p:animEffect transition="in" filter="fade">
                                      <p:cBhvr>
                                        <p:cTn id="21" dur="500"/>
                                        <p:tgtEl>
                                          <p:spTgt spid="1027"/>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fade">
                                      <p:cBhvr>
                                        <p:cTn id="30" dur="500"/>
                                        <p:tgtEl>
                                          <p:spTgt spid="2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fade">
                                      <p:cBhvr>
                                        <p:cTn id="35" dur="500"/>
                                        <p:tgtEl>
                                          <p:spTgt spid="3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fade">
                                      <p:cBhvr>
                                        <p:cTn id="40" dur="500"/>
                                        <p:tgtEl>
                                          <p:spTgt spid="4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9"/>
                                        </p:tgtEl>
                                        <p:attrNameLst>
                                          <p:attrName>style.visibility</p:attrName>
                                        </p:attrNameLst>
                                      </p:cBhvr>
                                      <p:to>
                                        <p:strVal val="visible"/>
                                      </p:to>
                                    </p:set>
                                    <p:animEffect transition="in" filter="fade">
                                      <p:cBhvr>
                                        <p:cTn id="45" dur="500"/>
                                        <p:tgtEl>
                                          <p:spTgt spid="39"/>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40"/>
                                        </p:tgtEl>
                                        <p:attrNameLst>
                                          <p:attrName>style.visibility</p:attrName>
                                        </p:attrNameLst>
                                      </p:cBhvr>
                                      <p:to>
                                        <p:strVal val="visible"/>
                                      </p:to>
                                    </p:set>
                                    <p:animEffect transition="in" filter="fade">
                                      <p:cBhvr>
                                        <p:cTn id="5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6" grpId="0"/>
      <p:bldP spid="36" grpId="0"/>
      <p:bldP spid="39" grpId="0"/>
      <p:bldP spid="40" grpId="0"/>
      <p:bldP spid="4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2048" y="188640"/>
            <a:ext cx="7772400" cy="580926"/>
          </a:xfrm>
        </p:spPr>
        <p:txBody>
          <a:bodyPr>
            <a:normAutofit/>
          </a:bodyPr>
          <a:lstStyle/>
          <a:p>
            <a:r>
              <a:rPr kumimoji="1" lang="ja-JP" altLang="en-US" sz="2400" dirty="0">
                <a:latin typeface="HG丸ｺﾞｼｯｸM-PRO" panose="020F0600000000000000" pitchFamily="50" charset="-128"/>
                <a:ea typeface="HG丸ｺﾞｼｯｸM-PRO" panose="020F0600000000000000" pitchFamily="50" charset="-128"/>
              </a:rPr>
              <a:t>内装をイメージする</a:t>
            </a: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18</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コンテンツ プレースホルダー 6">
            <a:extLst>
              <a:ext uri="{FF2B5EF4-FFF2-40B4-BE49-F238E27FC236}">
                <a16:creationId xmlns:a16="http://schemas.microsoft.com/office/drawing/2014/main" id="{F723B9CC-7356-4A3A-9060-C9A65A6D001A}"/>
              </a:ext>
            </a:extLst>
          </p:cNvPr>
          <p:cNvSpPr>
            <a:spLocks noGrp="1"/>
          </p:cNvSpPr>
          <p:nvPr>
            <p:ph idx="1"/>
          </p:nvPr>
        </p:nvSpPr>
        <p:spPr>
          <a:xfrm>
            <a:off x="683568" y="1191891"/>
            <a:ext cx="7290055" cy="4023360"/>
          </a:xfrm>
        </p:spPr>
        <p:txBody>
          <a:bodyPr>
            <a:normAutofit fontScale="25000" lnSpcReduction="20000"/>
          </a:bodyPr>
          <a:lstStyle/>
          <a:p>
            <a:r>
              <a:rPr lang="ja-JP" altLang="en-US" sz="4800" dirty="0">
                <a:latin typeface="HG丸ｺﾞｼｯｸM-PRO" panose="020F0600000000000000" pitchFamily="50" charset="-128"/>
                <a:ea typeface="HG丸ｺﾞｼｯｸM-PRO" panose="020F0600000000000000" pitchFamily="50" charset="-128"/>
              </a:rPr>
              <a:t>●ディスプレイとインテリアの演出</a:t>
            </a:r>
          </a:p>
          <a:p>
            <a:r>
              <a:rPr lang="ja-JP" altLang="en-US" sz="4800" dirty="0">
                <a:latin typeface="HG丸ｺﾞｼｯｸM-PRO" panose="020F0600000000000000" pitchFamily="50" charset="-128"/>
                <a:ea typeface="HG丸ｺﾞｼｯｸM-PRO" panose="020F0600000000000000" pitchFamily="50" charset="-128"/>
              </a:rPr>
              <a:t>　　　店の演出とは、店の空気をつくり、コンセプトを意識しなくても感じさせる</a:t>
            </a:r>
          </a:p>
          <a:p>
            <a:r>
              <a:rPr lang="ja-JP" altLang="en-US" sz="4800" dirty="0">
                <a:latin typeface="HG丸ｺﾞｼｯｸM-PRO" panose="020F0600000000000000" pitchFamily="50" charset="-128"/>
                <a:ea typeface="HG丸ｺﾞｼｯｸM-PRO" panose="020F0600000000000000" pitchFamily="50" charset="-128"/>
              </a:rPr>
              <a:t>　　　ディスプレイの４原則</a:t>
            </a:r>
          </a:p>
          <a:p>
            <a:pPr marL="0" indent="0">
              <a:buNone/>
            </a:pPr>
            <a:r>
              <a:rPr lang="ja-JP" altLang="en-US" sz="4800" dirty="0">
                <a:latin typeface="HG丸ｺﾞｼｯｸM-PRO" panose="020F0600000000000000" pitchFamily="50" charset="-128"/>
                <a:ea typeface="HG丸ｺﾞｼｯｸM-PRO" panose="020F0600000000000000" pitchFamily="50" charset="-128"/>
              </a:rPr>
              <a:t>	</a:t>
            </a:r>
          </a:p>
          <a:p>
            <a:r>
              <a:rPr lang="ja-JP" altLang="en-US" sz="4800" dirty="0">
                <a:latin typeface="HG丸ｺﾞｼｯｸM-PRO" panose="020F0600000000000000" pitchFamily="50" charset="-128"/>
                <a:ea typeface="HG丸ｺﾞｼｯｸM-PRO" panose="020F0600000000000000" pitchFamily="50" charset="-128"/>
              </a:rPr>
              <a:t> 	</a:t>
            </a:r>
          </a:p>
          <a:p>
            <a:r>
              <a:rPr lang="ja-JP" altLang="en-US" sz="4800" dirty="0">
                <a:latin typeface="HG丸ｺﾞｼｯｸM-PRO" panose="020F0600000000000000" pitchFamily="50" charset="-128"/>
                <a:ea typeface="HG丸ｺﾞｼｯｸM-PRO" panose="020F0600000000000000" pitchFamily="50" charset="-128"/>
              </a:rPr>
              <a:t> 	</a:t>
            </a:r>
          </a:p>
          <a:p>
            <a:r>
              <a:rPr lang="ja-JP" altLang="en-US" sz="4800" dirty="0">
                <a:latin typeface="HG丸ｺﾞｼｯｸM-PRO" panose="020F0600000000000000" pitchFamily="50" charset="-128"/>
                <a:ea typeface="HG丸ｺﾞｼｯｸM-PRO" panose="020F0600000000000000" pitchFamily="50" charset="-128"/>
              </a:rPr>
              <a:t> 	</a:t>
            </a:r>
          </a:p>
          <a:p>
            <a:r>
              <a:rPr lang="ja-JP" altLang="en-US" sz="4800" dirty="0">
                <a:latin typeface="HG丸ｺﾞｼｯｸM-PRO" panose="020F0600000000000000" pitchFamily="50" charset="-128"/>
                <a:ea typeface="HG丸ｺﾞｼｯｸM-PRO" panose="020F0600000000000000" pitchFamily="50" charset="-128"/>
              </a:rPr>
              <a:t>　　　</a:t>
            </a:r>
          </a:p>
          <a:p>
            <a:r>
              <a:rPr lang="ja-JP" altLang="en-US" sz="4800" dirty="0">
                <a:latin typeface="HG丸ｺﾞｼｯｸM-PRO" panose="020F0600000000000000" pitchFamily="50" charset="-128"/>
                <a:ea typeface="HG丸ｺﾞｼｯｸM-PRO" panose="020F0600000000000000" pitchFamily="50" charset="-128"/>
              </a:rPr>
              <a:t>インテリアによってお客様感じるお店の印象は変わります。</a:t>
            </a:r>
          </a:p>
          <a:p>
            <a:r>
              <a:rPr lang="ja-JP" altLang="en-US" sz="4800" dirty="0">
                <a:latin typeface="HG丸ｺﾞｼｯｸM-PRO" panose="020F0600000000000000" pitchFamily="50" charset="-128"/>
                <a:ea typeface="HG丸ｺﾞｼｯｸM-PRO" panose="020F0600000000000000" pitchFamily="50" charset="-128"/>
              </a:rPr>
              <a:t>　　　◎テーブル　</a:t>
            </a:r>
          </a:p>
          <a:p>
            <a:r>
              <a:rPr lang="ja-JP" altLang="en-US" sz="4800" dirty="0">
                <a:latin typeface="HG丸ｺﾞｼｯｸM-PRO" panose="020F0600000000000000" pitchFamily="50" charset="-128"/>
                <a:ea typeface="HG丸ｺﾞｼｯｸM-PRO" panose="020F0600000000000000" pitchFamily="50" charset="-128"/>
              </a:rPr>
              <a:t>　　　◎イス</a:t>
            </a:r>
            <a:endParaRPr lang="en-US" altLang="ja-JP" sz="4800" dirty="0">
              <a:latin typeface="HG丸ｺﾞｼｯｸM-PRO" panose="020F0600000000000000" pitchFamily="50" charset="-128"/>
              <a:ea typeface="HG丸ｺﾞｼｯｸM-PRO" panose="020F0600000000000000" pitchFamily="50" charset="-128"/>
            </a:endParaRPr>
          </a:p>
          <a:p>
            <a:endParaRPr lang="en-US" altLang="ja-JP" sz="4800" dirty="0">
              <a:latin typeface="HG丸ｺﾞｼｯｸM-PRO" panose="020F0600000000000000" pitchFamily="50" charset="-128"/>
              <a:ea typeface="HG丸ｺﾞｼｯｸM-PRO" panose="020F0600000000000000" pitchFamily="50" charset="-128"/>
            </a:endParaRPr>
          </a:p>
          <a:p>
            <a:endParaRPr lang="ja-JP" altLang="en-US" sz="4800" dirty="0">
              <a:latin typeface="HG丸ｺﾞｼｯｸM-PRO" panose="020F0600000000000000" pitchFamily="50" charset="-128"/>
              <a:ea typeface="HG丸ｺﾞｼｯｸM-PRO" panose="020F0600000000000000" pitchFamily="50" charset="-128"/>
            </a:endParaRPr>
          </a:p>
          <a:p>
            <a:r>
              <a:rPr lang="ja-JP" altLang="en-US" sz="4800" dirty="0">
                <a:latin typeface="HG丸ｺﾞｼｯｸM-PRO" panose="020F0600000000000000" pitchFamily="50" charset="-128"/>
                <a:ea typeface="HG丸ｺﾞｼｯｸM-PRO" panose="020F0600000000000000" pitchFamily="50" charset="-128"/>
              </a:rPr>
              <a:t>　　　◎観葉植物　演出だけではなく間仕切りとしても使えます。</a:t>
            </a:r>
          </a:p>
          <a:p>
            <a:r>
              <a:rPr lang="ja-JP" altLang="en-US" sz="4800" dirty="0">
                <a:latin typeface="HG丸ｺﾞｼｯｸM-PRO" panose="020F0600000000000000" pitchFamily="50" charset="-128"/>
                <a:ea typeface="HG丸ｺﾞｼｯｸM-PRO" panose="020F0600000000000000" pitchFamily="50" charset="-128"/>
              </a:rPr>
              <a:t>　　　　　　　　　リースは、月１万から３万がスタンダード</a:t>
            </a:r>
          </a:p>
          <a:p>
            <a:endParaRPr lang="ja-JP" altLang="en-US" dirty="0"/>
          </a:p>
          <a:p>
            <a:r>
              <a:rPr lang="ja-JP" altLang="en-US" dirty="0"/>
              <a:t>　　</a:t>
            </a:r>
          </a:p>
        </p:txBody>
      </p:sp>
      <p:sp>
        <p:nvSpPr>
          <p:cNvPr id="8" name="テキスト ボックス 7">
            <a:extLst>
              <a:ext uri="{FF2B5EF4-FFF2-40B4-BE49-F238E27FC236}">
                <a16:creationId xmlns:a16="http://schemas.microsoft.com/office/drawing/2014/main" id="{CE056744-C7CB-4AD5-A355-94730A1176DA}"/>
              </a:ext>
            </a:extLst>
          </p:cNvPr>
          <p:cNvSpPr txBox="1"/>
          <p:nvPr/>
        </p:nvSpPr>
        <p:spPr>
          <a:xfrm>
            <a:off x="832048" y="2227024"/>
            <a:ext cx="6587558" cy="954107"/>
          </a:xfrm>
          <a:prstGeom prst="rect">
            <a:avLst/>
          </a:prstGeom>
          <a:noFill/>
          <a:ln>
            <a:solidFill>
              <a:srgbClr val="C00000"/>
            </a:solidFill>
          </a:ln>
        </p:spPr>
        <p:txBody>
          <a:bodyPr wrap="square" rtlCol="0">
            <a:spAutoFit/>
          </a:bodyPr>
          <a:lstStyle/>
          <a:p>
            <a:pPr marL="342900" indent="-342900">
              <a:buFont typeface="+mj-ea"/>
              <a:buAutoNum type="circleNumDbPlain"/>
            </a:pPr>
            <a:r>
              <a:rPr kumimoji="1" lang="ja-JP" altLang="en-US" sz="1400" dirty="0">
                <a:latin typeface="HG丸ｺﾞｼｯｸM-PRO" panose="020F0600000000000000" pitchFamily="50" charset="-128"/>
                <a:ea typeface="HG丸ｺﾞｼｯｸM-PRO" panose="020F0600000000000000" pitchFamily="50" charset="-128"/>
              </a:rPr>
              <a:t>目立たさせる　大きなディスプレイなど</a:t>
            </a:r>
            <a:endParaRPr kumimoji="1" lang="en-US" altLang="ja-JP" sz="1400" dirty="0">
              <a:latin typeface="HG丸ｺﾞｼｯｸM-PRO" panose="020F0600000000000000" pitchFamily="50" charset="-128"/>
              <a:ea typeface="HG丸ｺﾞｼｯｸM-PRO" panose="020F0600000000000000" pitchFamily="50" charset="-128"/>
            </a:endParaRPr>
          </a:p>
          <a:p>
            <a:pPr marL="342900" indent="-342900">
              <a:buFont typeface="+mj-ea"/>
              <a:buAutoNum type="circleNumDbPlain"/>
            </a:pPr>
            <a:r>
              <a:rPr kumimoji="1" lang="ja-JP" altLang="en-US" sz="1400" dirty="0">
                <a:latin typeface="HG丸ｺﾞｼｯｸM-PRO" panose="020F0600000000000000" pitchFamily="50" charset="-128"/>
                <a:ea typeface="HG丸ｺﾞｼｯｸM-PRO" panose="020F0600000000000000" pitchFamily="50" charset="-128"/>
              </a:rPr>
              <a:t>お店のイメージに合った色を使う</a:t>
            </a:r>
            <a:endParaRPr kumimoji="1" lang="en-US" altLang="ja-JP" sz="1400" dirty="0">
              <a:latin typeface="HG丸ｺﾞｼｯｸM-PRO" panose="020F0600000000000000" pitchFamily="50" charset="-128"/>
              <a:ea typeface="HG丸ｺﾞｼｯｸM-PRO" panose="020F0600000000000000" pitchFamily="50" charset="-128"/>
            </a:endParaRPr>
          </a:p>
          <a:p>
            <a:pPr marL="342900" indent="-342900">
              <a:buFont typeface="+mj-ea"/>
              <a:buAutoNum type="circleNumDbPlain"/>
            </a:pPr>
            <a:r>
              <a:rPr kumimoji="1" lang="ja-JP" altLang="en-US" sz="1400" dirty="0">
                <a:latin typeface="HG丸ｺﾞｼｯｸM-PRO" panose="020F0600000000000000" pitchFamily="50" charset="-128"/>
                <a:ea typeface="HG丸ｺﾞｼｯｸM-PRO" panose="020F0600000000000000" pitchFamily="50" charset="-128"/>
              </a:rPr>
              <a:t>清潔さを保つ</a:t>
            </a:r>
            <a:endParaRPr kumimoji="1" lang="en-US" altLang="ja-JP" sz="1400" dirty="0">
              <a:latin typeface="HG丸ｺﾞｼｯｸM-PRO" panose="020F0600000000000000" pitchFamily="50" charset="-128"/>
              <a:ea typeface="HG丸ｺﾞｼｯｸM-PRO" panose="020F0600000000000000" pitchFamily="50" charset="-128"/>
            </a:endParaRPr>
          </a:p>
          <a:p>
            <a:pPr marL="342900" indent="-342900">
              <a:buFont typeface="+mj-ea"/>
              <a:buAutoNum type="circleNumDbPlain"/>
            </a:pPr>
            <a:r>
              <a:rPr kumimoji="1" lang="ja-JP" altLang="en-US" sz="1400" dirty="0">
                <a:latin typeface="HG丸ｺﾞｼｯｸM-PRO" panose="020F0600000000000000" pitchFamily="50" charset="-128"/>
                <a:ea typeface="HG丸ｺﾞｼｯｸM-PRO" panose="020F0600000000000000" pitchFamily="50" charset="-128"/>
              </a:rPr>
              <a:t>変化をさせるエリアを作る</a:t>
            </a:r>
          </a:p>
        </p:txBody>
      </p:sp>
      <p:sp>
        <p:nvSpPr>
          <p:cNvPr id="11" name="テキスト ボックス 10">
            <a:extLst>
              <a:ext uri="{FF2B5EF4-FFF2-40B4-BE49-F238E27FC236}">
                <a16:creationId xmlns:a16="http://schemas.microsoft.com/office/drawing/2014/main" id="{CC0471DA-DB2B-4BD4-98B8-16143B4FF00A}"/>
              </a:ext>
            </a:extLst>
          </p:cNvPr>
          <p:cNvSpPr txBox="1"/>
          <p:nvPr/>
        </p:nvSpPr>
        <p:spPr>
          <a:xfrm>
            <a:off x="1605868" y="4635843"/>
            <a:ext cx="5932264" cy="307777"/>
          </a:xfrm>
          <a:prstGeom prst="rect">
            <a:avLst/>
          </a:prstGeom>
          <a:noFill/>
          <a:ln>
            <a:solidFill>
              <a:srgbClr val="C00000"/>
            </a:solidFill>
          </a:ln>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食事をさせるならテーブル高さ７０ｃｍ　椅子　高さ４０ｃｍがベスト</a:t>
            </a:r>
          </a:p>
        </p:txBody>
      </p:sp>
      <p:sp>
        <p:nvSpPr>
          <p:cNvPr id="12" name="テキスト ボックス 11">
            <a:extLst>
              <a:ext uri="{FF2B5EF4-FFF2-40B4-BE49-F238E27FC236}">
                <a16:creationId xmlns:a16="http://schemas.microsoft.com/office/drawing/2014/main" id="{5E884801-DF6E-42E7-AF5A-2939272089DB}"/>
              </a:ext>
            </a:extLst>
          </p:cNvPr>
          <p:cNvSpPr txBox="1"/>
          <p:nvPr/>
        </p:nvSpPr>
        <p:spPr>
          <a:xfrm>
            <a:off x="2267744" y="3908487"/>
            <a:ext cx="3600400" cy="307777"/>
          </a:xfrm>
          <a:prstGeom prst="rect">
            <a:avLst/>
          </a:prstGeom>
          <a:noFill/>
          <a:ln>
            <a:solidFill>
              <a:srgbClr val="C00000"/>
            </a:solidFill>
          </a:ln>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高級なら大きく・カジュアルなら小さく</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3" name="テキスト ボックス 12">
            <a:extLst>
              <a:ext uri="{FF2B5EF4-FFF2-40B4-BE49-F238E27FC236}">
                <a16:creationId xmlns:a16="http://schemas.microsoft.com/office/drawing/2014/main" id="{F9BAE5BF-D513-424B-BE3B-800E8538F50A}"/>
              </a:ext>
            </a:extLst>
          </p:cNvPr>
          <p:cNvSpPr txBox="1"/>
          <p:nvPr/>
        </p:nvSpPr>
        <p:spPr>
          <a:xfrm>
            <a:off x="2267744" y="4216077"/>
            <a:ext cx="3600400" cy="307777"/>
          </a:xfrm>
          <a:prstGeom prst="rect">
            <a:avLst/>
          </a:prstGeom>
          <a:noFill/>
          <a:ln>
            <a:solidFill>
              <a:srgbClr val="C00000"/>
            </a:solidFill>
          </a:ln>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高級ならゆったり・カジュアルなら小さく</a:t>
            </a:r>
            <a:endParaRPr kumimoji="1" lang="ja-JP" altLang="en-US" sz="1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41755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2" grpId="0" animBg="1"/>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2048" y="188640"/>
            <a:ext cx="7772400" cy="580926"/>
          </a:xfrm>
        </p:spPr>
        <p:txBody>
          <a:bodyPr>
            <a:normAutofit/>
          </a:bodyPr>
          <a:lstStyle/>
          <a:p>
            <a:r>
              <a:rPr lang="ja-JP" altLang="en-US" sz="2400" dirty="0">
                <a:latin typeface="HG丸ｺﾞｼｯｸM-PRO" panose="020F0600000000000000" pitchFamily="50" charset="-128"/>
                <a:ea typeface="HG丸ｺﾞｼｯｸM-PRO" panose="020F0600000000000000" pitchFamily="50" charset="-128"/>
              </a:rPr>
              <a:t>照明</a:t>
            </a:r>
            <a:r>
              <a:rPr kumimoji="1" lang="ja-JP" altLang="en-US" sz="2400" dirty="0">
                <a:latin typeface="HG丸ｺﾞｼｯｸM-PRO" panose="020F0600000000000000" pitchFamily="50" charset="-128"/>
                <a:ea typeface="HG丸ｺﾞｼｯｸM-PRO" panose="020F0600000000000000" pitchFamily="50" charset="-128"/>
              </a:rPr>
              <a:t>とＢＧＭについて</a:t>
            </a: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19</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コンテンツ プレースホルダー 6">
            <a:extLst>
              <a:ext uri="{FF2B5EF4-FFF2-40B4-BE49-F238E27FC236}">
                <a16:creationId xmlns:a16="http://schemas.microsoft.com/office/drawing/2014/main" id="{F723B9CC-7356-4A3A-9060-C9A65A6D001A}"/>
              </a:ext>
            </a:extLst>
          </p:cNvPr>
          <p:cNvSpPr>
            <a:spLocks noGrp="1"/>
          </p:cNvSpPr>
          <p:nvPr>
            <p:ph idx="1"/>
          </p:nvPr>
        </p:nvSpPr>
        <p:spPr>
          <a:xfrm>
            <a:off x="683568" y="1124744"/>
            <a:ext cx="7290055" cy="4023360"/>
          </a:xfrm>
        </p:spPr>
        <p:txBody>
          <a:bodyPr>
            <a:normAutofit fontScale="25000" lnSpcReduction="20000"/>
          </a:bodyPr>
          <a:lstStyle/>
          <a:p>
            <a:r>
              <a:rPr lang="ja-JP" altLang="en-US" sz="4400" dirty="0">
                <a:latin typeface="HG丸ｺﾞｼｯｸM-PRO" panose="020F0600000000000000" pitchFamily="50" charset="-128"/>
                <a:ea typeface="HG丸ｺﾞｼｯｸM-PRO" panose="020F0600000000000000" pitchFamily="50" charset="-128"/>
              </a:rPr>
              <a:t>●照明とＢＧＭ</a:t>
            </a:r>
          </a:p>
          <a:p>
            <a:r>
              <a:rPr lang="ja-JP" altLang="en-US" sz="4400" dirty="0">
                <a:latin typeface="HG丸ｺﾞｼｯｸM-PRO" panose="020F0600000000000000" pitchFamily="50" charset="-128"/>
                <a:ea typeface="HG丸ｺﾞｼｯｸM-PRO" panose="020F0600000000000000" pitchFamily="50" charset="-128"/>
              </a:rPr>
              <a:t>　　　◎照明の形式</a:t>
            </a:r>
          </a:p>
          <a:p>
            <a:r>
              <a:rPr lang="ja-JP" altLang="en-US" sz="4400" dirty="0">
                <a:latin typeface="HG丸ｺﾞｼｯｸM-PRO" panose="020F0600000000000000" pitchFamily="50" charset="-128"/>
                <a:ea typeface="HG丸ｺﾞｼｯｸM-PRO" panose="020F0600000000000000" pitchFamily="50" charset="-128"/>
              </a:rPr>
              <a:t>　　　　「　　　」照明・・・・直接照明をあてる方法。一般的な照明</a:t>
            </a:r>
          </a:p>
          <a:p>
            <a:r>
              <a:rPr lang="ja-JP" altLang="en-US" sz="4400" dirty="0">
                <a:latin typeface="HG丸ｺﾞｼｯｸM-PRO" panose="020F0600000000000000" pitchFamily="50" charset="-128"/>
                <a:ea typeface="HG丸ｺﾞｼｯｸM-PRO" panose="020F0600000000000000" pitchFamily="50" charset="-128"/>
              </a:rPr>
              <a:t>　　　　「　　　」照明・・・・壁に照明をあてて光を反射させたり、和紙などで光源を覆って光を透過</a:t>
            </a:r>
          </a:p>
          <a:p>
            <a:r>
              <a:rPr lang="ja-JP" altLang="en-US" sz="4400" dirty="0">
                <a:latin typeface="HG丸ｺﾞｼｯｸM-PRO" panose="020F0600000000000000" pitchFamily="50" charset="-128"/>
                <a:ea typeface="HG丸ｺﾞｼｯｸM-PRO" panose="020F0600000000000000" pitchFamily="50" charset="-128"/>
              </a:rPr>
              <a:t>　　　　　　　　　　　　　　させる方法。演出性が高い</a:t>
            </a:r>
          </a:p>
          <a:p>
            <a:r>
              <a:rPr lang="ja-JP" altLang="en-US" sz="4400" dirty="0">
                <a:latin typeface="HG丸ｺﾞｼｯｸM-PRO" panose="020F0600000000000000" pitchFamily="50" charset="-128"/>
                <a:ea typeface="HG丸ｺﾞｼｯｸM-PRO" panose="020F0600000000000000" pitchFamily="50" charset="-128"/>
              </a:rPr>
              <a:t>　　　　◎光源の種類</a:t>
            </a:r>
          </a:p>
          <a:p>
            <a:r>
              <a:rPr lang="ja-JP" altLang="en-US" sz="4400" dirty="0">
                <a:latin typeface="HG丸ｺﾞｼｯｸM-PRO" panose="020F0600000000000000" pitchFamily="50" charset="-128"/>
                <a:ea typeface="HG丸ｺﾞｼｯｸM-PRO" panose="020F0600000000000000" pitchFamily="50" charset="-128"/>
              </a:rPr>
              <a:t>　　　　　「　　　」・・・・・・・・柔らかく落ち着いた雰囲気を演出・客席フロアー向き</a:t>
            </a:r>
          </a:p>
          <a:p>
            <a:r>
              <a:rPr lang="ja-JP" altLang="en-US" sz="4400" dirty="0">
                <a:latin typeface="HG丸ｺﾞｼｯｸM-PRO" panose="020F0600000000000000" pitchFamily="50" charset="-128"/>
                <a:ea typeface="HG丸ｺﾞｼｯｸM-PRO" panose="020F0600000000000000" pitchFamily="50" charset="-128"/>
              </a:rPr>
              <a:t>　　　　　「　　　」・・・・・・・色や文字がはっきり見える</a:t>
            </a:r>
          </a:p>
          <a:p>
            <a:r>
              <a:rPr lang="ja-JP" altLang="en-US" sz="4400" dirty="0">
                <a:latin typeface="HG丸ｺﾞｼｯｸM-PRO" panose="020F0600000000000000" pitchFamily="50" charset="-128"/>
                <a:ea typeface="HG丸ｺﾞｼｯｸM-PRO" panose="020F0600000000000000" pitchFamily="50" charset="-128"/>
              </a:rPr>
              <a:t>　　　　　「　　　　　　　　　　　」・・１点に光を当てたい時。ディスプレイやメニューボード向き</a:t>
            </a:r>
          </a:p>
          <a:p>
            <a:r>
              <a:rPr lang="ja-JP" altLang="en-US" sz="4400" dirty="0">
                <a:latin typeface="HG丸ｺﾞｼｯｸM-PRO" panose="020F0600000000000000" pitchFamily="50" charset="-128"/>
                <a:ea typeface="HG丸ｺﾞｼｯｸM-PRO" panose="020F0600000000000000" pitchFamily="50" charset="-128"/>
              </a:rPr>
              <a:t>　　　　◎照明の設置・調光</a:t>
            </a:r>
          </a:p>
          <a:p>
            <a:r>
              <a:rPr lang="ja-JP" altLang="en-US" sz="4400" dirty="0">
                <a:latin typeface="HG丸ｺﾞｼｯｸM-PRO" panose="020F0600000000000000" pitchFamily="50" charset="-128"/>
                <a:ea typeface="HG丸ｺﾞｼｯｸM-PRO" panose="020F0600000000000000" pitchFamily="50" charset="-128"/>
              </a:rPr>
              <a:t>　　　　　「　　　　　　　　　　」・・・工事費用が安く、照明の位置を自由に変更できる</a:t>
            </a:r>
          </a:p>
          <a:p>
            <a:r>
              <a:rPr lang="ja-JP" altLang="en-US" sz="4400" dirty="0">
                <a:latin typeface="HG丸ｺﾞｼｯｸM-PRO" panose="020F0600000000000000" pitchFamily="50" charset="-128"/>
                <a:ea typeface="HG丸ｺﾞｼｯｸM-PRO" panose="020F0600000000000000" pitchFamily="50" charset="-128"/>
              </a:rPr>
              <a:t>　　　　　「　　　」・・・・・・・・・調光が出来ると時間帯によっての演出ができる</a:t>
            </a:r>
          </a:p>
          <a:p>
            <a:r>
              <a:rPr lang="ja-JP" altLang="en-US" sz="4400" dirty="0">
                <a:latin typeface="HG丸ｺﾞｼｯｸM-PRO" panose="020F0600000000000000" pitchFamily="50" charset="-128"/>
                <a:ea typeface="HG丸ｺﾞｼｯｸM-PRO" panose="020F0600000000000000" pitchFamily="50" charset="-128"/>
              </a:rPr>
              <a:t>　　　◎ＢＧＭ</a:t>
            </a:r>
          </a:p>
          <a:p>
            <a:r>
              <a:rPr lang="ja-JP" altLang="en-US" sz="4400" dirty="0">
                <a:latin typeface="HG丸ｺﾞｼｯｸM-PRO" panose="020F0600000000000000" pitchFamily="50" charset="-128"/>
                <a:ea typeface="HG丸ｺﾞｼｯｸM-PRO" panose="020F0600000000000000" pitchFamily="50" charset="-128"/>
              </a:rPr>
              <a:t>　　　　　雰囲気の演出に重要</a:t>
            </a:r>
          </a:p>
          <a:p>
            <a:r>
              <a:rPr lang="ja-JP" altLang="en-US" sz="4400" dirty="0">
                <a:latin typeface="HG丸ｺﾞｼｯｸM-PRO" panose="020F0600000000000000" pitchFamily="50" charset="-128"/>
                <a:ea typeface="HG丸ｺﾞｼｯｸM-PRO" panose="020F0600000000000000" pitchFamily="50" charset="-128"/>
              </a:rPr>
              <a:t>　　　　　時間帯によって変更したり、音量を調整したりします。</a:t>
            </a:r>
          </a:p>
          <a:p>
            <a:r>
              <a:rPr lang="ja-JP" altLang="en-US" sz="4400" dirty="0">
                <a:latin typeface="HG丸ｺﾞｼｯｸM-PRO" panose="020F0600000000000000" pitchFamily="50" charset="-128"/>
                <a:ea typeface="HG丸ｺﾞｼｯｸM-PRO" panose="020F0600000000000000" pitchFamily="50" charset="-128"/>
              </a:rPr>
              <a:t>　　　　　ジャズ・・・・・・・酒類を提供するバー</a:t>
            </a:r>
          </a:p>
          <a:p>
            <a:r>
              <a:rPr lang="ja-JP" altLang="en-US" sz="4400" dirty="0">
                <a:latin typeface="HG丸ｺﾞｼｯｸM-PRO" panose="020F0600000000000000" pitchFamily="50" charset="-128"/>
                <a:ea typeface="HG丸ｺﾞｼｯｸM-PRO" panose="020F0600000000000000" pitchFamily="50" charset="-128"/>
              </a:rPr>
              <a:t>　　　　　クラッシック・・・・ゆったりした雰囲気のカフェ</a:t>
            </a:r>
          </a:p>
          <a:p>
            <a:r>
              <a:rPr lang="ja-JP" altLang="en-US" sz="4400" dirty="0">
                <a:latin typeface="HG丸ｺﾞｼｯｸM-PRO" panose="020F0600000000000000" pitchFamily="50" charset="-128"/>
                <a:ea typeface="HG丸ｺﾞｼｯｸM-PRO" panose="020F0600000000000000" pitchFamily="50" charset="-128"/>
              </a:rPr>
              <a:t>　　　　　歌謡曲・・・・・・・若者をターゲットにした日常利用の定食屋</a:t>
            </a:r>
          </a:p>
          <a:p>
            <a:endParaRPr lang="ja-JP" altLang="en-US" dirty="0"/>
          </a:p>
        </p:txBody>
      </p:sp>
      <p:sp>
        <p:nvSpPr>
          <p:cNvPr id="2" name="テキスト ボックス 1">
            <a:extLst>
              <a:ext uri="{FF2B5EF4-FFF2-40B4-BE49-F238E27FC236}">
                <a16:creationId xmlns:a16="http://schemas.microsoft.com/office/drawing/2014/main" id="{F2D13C3C-5CA8-4A3E-A1A9-A87979A00EE6}"/>
              </a:ext>
            </a:extLst>
          </p:cNvPr>
          <p:cNvSpPr txBox="1"/>
          <p:nvPr/>
        </p:nvSpPr>
        <p:spPr>
          <a:xfrm>
            <a:off x="1475656" y="1706402"/>
            <a:ext cx="492443" cy="276999"/>
          </a:xfrm>
          <a:prstGeom prst="rect">
            <a:avLst/>
          </a:prstGeom>
          <a:noFill/>
        </p:spPr>
        <p:txBody>
          <a:bodyPr wrap="none" rtlCol="0">
            <a:spAutoFi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直接</a:t>
            </a:r>
          </a:p>
        </p:txBody>
      </p:sp>
      <p:sp>
        <p:nvSpPr>
          <p:cNvPr id="8" name="テキスト ボックス 7">
            <a:extLst>
              <a:ext uri="{FF2B5EF4-FFF2-40B4-BE49-F238E27FC236}">
                <a16:creationId xmlns:a16="http://schemas.microsoft.com/office/drawing/2014/main" id="{6D5877A9-A6D3-464D-A71F-DFA3A8D93E03}"/>
              </a:ext>
            </a:extLst>
          </p:cNvPr>
          <p:cNvSpPr txBox="1"/>
          <p:nvPr/>
        </p:nvSpPr>
        <p:spPr>
          <a:xfrm>
            <a:off x="1475655" y="2015417"/>
            <a:ext cx="492443" cy="276999"/>
          </a:xfrm>
          <a:prstGeom prst="rect">
            <a:avLst/>
          </a:prstGeom>
          <a:noFill/>
        </p:spPr>
        <p:txBody>
          <a:bodyPr wrap="none" rtlCol="0">
            <a:spAutoFi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間接</a:t>
            </a:r>
          </a:p>
        </p:txBody>
      </p:sp>
      <p:sp>
        <p:nvSpPr>
          <p:cNvPr id="9" name="テキスト ボックス 8">
            <a:extLst>
              <a:ext uri="{FF2B5EF4-FFF2-40B4-BE49-F238E27FC236}">
                <a16:creationId xmlns:a16="http://schemas.microsoft.com/office/drawing/2014/main" id="{7A0511DF-A853-41A2-BAAE-FE314577E1AB}"/>
              </a:ext>
            </a:extLst>
          </p:cNvPr>
          <p:cNvSpPr txBox="1"/>
          <p:nvPr/>
        </p:nvSpPr>
        <p:spPr>
          <a:xfrm>
            <a:off x="1619672" y="2859425"/>
            <a:ext cx="492443" cy="276999"/>
          </a:xfrm>
          <a:prstGeom prst="rect">
            <a:avLst/>
          </a:prstGeom>
          <a:noFill/>
        </p:spPr>
        <p:txBody>
          <a:bodyPr wrap="none" rtlCol="0">
            <a:spAutoFi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電球</a:t>
            </a:r>
          </a:p>
        </p:txBody>
      </p:sp>
      <p:sp>
        <p:nvSpPr>
          <p:cNvPr id="10" name="テキスト ボックス 9">
            <a:extLst>
              <a:ext uri="{FF2B5EF4-FFF2-40B4-BE49-F238E27FC236}">
                <a16:creationId xmlns:a16="http://schemas.microsoft.com/office/drawing/2014/main" id="{F9F98130-C36F-4013-8543-83F1DF952BE5}"/>
              </a:ext>
            </a:extLst>
          </p:cNvPr>
          <p:cNvSpPr txBox="1"/>
          <p:nvPr/>
        </p:nvSpPr>
        <p:spPr>
          <a:xfrm>
            <a:off x="1619672" y="3237554"/>
            <a:ext cx="646331" cy="276999"/>
          </a:xfrm>
          <a:prstGeom prst="rect">
            <a:avLst/>
          </a:prstGeom>
          <a:noFill/>
        </p:spPr>
        <p:txBody>
          <a:bodyPr wrap="none" rtlCol="0">
            <a:spAutoFi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蛍光灯</a:t>
            </a:r>
          </a:p>
        </p:txBody>
      </p:sp>
      <p:sp>
        <p:nvSpPr>
          <p:cNvPr id="11" name="テキスト ボックス 10">
            <a:extLst>
              <a:ext uri="{FF2B5EF4-FFF2-40B4-BE49-F238E27FC236}">
                <a16:creationId xmlns:a16="http://schemas.microsoft.com/office/drawing/2014/main" id="{85C77A0E-08C1-452F-B12F-2139C0097ACB}"/>
              </a:ext>
            </a:extLst>
          </p:cNvPr>
          <p:cNvSpPr txBox="1"/>
          <p:nvPr/>
        </p:nvSpPr>
        <p:spPr>
          <a:xfrm>
            <a:off x="1647285" y="3535003"/>
            <a:ext cx="1415772" cy="276999"/>
          </a:xfrm>
          <a:prstGeom prst="rect">
            <a:avLst/>
          </a:prstGeom>
          <a:noFill/>
        </p:spPr>
        <p:txBody>
          <a:bodyPr wrap="none" rtlCol="0">
            <a:spAutoFi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ダイクロビーム球</a:t>
            </a:r>
          </a:p>
        </p:txBody>
      </p:sp>
      <p:sp>
        <p:nvSpPr>
          <p:cNvPr id="12" name="テキスト ボックス 11">
            <a:extLst>
              <a:ext uri="{FF2B5EF4-FFF2-40B4-BE49-F238E27FC236}">
                <a16:creationId xmlns:a16="http://schemas.microsoft.com/office/drawing/2014/main" id="{2322C3B5-9581-4899-B49D-4F22CE9B58BA}"/>
              </a:ext>
            </a:extLst>
          </p:cNvPr>
          <p:cNvSpPr txBox="1"/>
          <p:nvPr/>
        </p:nvSpPr>
        <p:spPr>
          <a:xfrm>
            <a:off x="1542727" y="4064554"/>
            <a:ext cx="1415772" cy="276999"/>
          </a:xfrm>
          <a:prstGeom prst="rect">
            <a:avLst/>
          </a:prstGeom>
          <a:noFill/>
        </p:spPr>
        <p:txBody>
          <a:bodyPr wrap="none" rtlCol="0">
            <a:spAutoFi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配線ダクトレール</a:t>
            </a:r>
          </a:p>
        </p:txBody>
      </p:sp>
      <p:sp>
        <p:nvSpPr>
          <p:cNvPr id="13" name="テキスト ボックス 12">
            <a:extLst>
              <a:ext uri="{FF2B5EF4-FFF2-40B4-BE49-F238E27FC236}">
                <a16:creationId xmlns:a16="http://schemas.microsoft.com/office/drawing/2014/main" id="{8EDA2463-E011-4398-AECF-4835FDE176EC}"/>
              </a:ext>
            </a:extLst>
          </p:cNvPr>
          <p:cNvSpPr txBox="1"/>
          <p:nvPr/>
        </p:nvSpPr>
        <p:spPr>
          <a:xfrm>
            <a:off x="1616927" y="4362003"/>
            <a:ext cx="492443" cy="276999"/>
          </a:xfrm>
          <a:prstGeom prst="rect">
            <a:avLst/>
          </a:prstGeom>
          <a:noFill/>
        </p:spPr>
        <p:txBody>
          <a:bodyPr wrap="none" rtlCol="0">
            <a:spAutoFi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調光</a:t>
            </a:r>
          </a:p>
        </p:txBody>
      </p:sp>
    </p:spTree>
    <p:extLst>
      <p:ext uri="{BB962C8B-B14F-4D97-AF65-F5344CB8AC3E}">
        <p14:creationId xmlns:p14="http://schemas.microsoft.com/office/powerpoint/2010/main" val="350676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0040" y="332656"/>
            <a:ext cx="7772400" cy="652934"/>
          </a:xfrm>
        </p:spPr>
        <p:txBody>
          <a:bodyPr>
            <a:normAutofit/>
          </a:bodyPr>
          <a:lstStyle/>
          <a:p>
            <a:r>
              <a:rPr lang="ja-JP" altLang="en-US" sz="2400" b="1" dirty="0">
                <a:latin typeface="HG丸ｺﾞｼｯｸM-PRO" panose="020F0600000000000000" pitchFamily="50" charset="-128"/>
                <a:ea typeface="HG丸ｺﾞｼｯｸM-PRO" panose="020F0600000000000000" pitchFamily="50" charset="-128"/>
              </a:rPr>
              <a:t>お店をなぜ開業したいのか</a:t>
            </a:r>
            <a:r>
              <a:rPr lang="ja-JP" altLang="ja-JP" sz="2400" b="1" dirty="0">
                <a:latin typeface="HG丸ｺﾞｼｯｸM-PRO" panose="020F0600000000000000" pitchFamily="50" charset="-128"/>
                <a:ea typeface="HG丸ｺﾞｼｯｸM-PRO" panose="020F0600000000000000" pitchFamily="50" charset="-128"/>
              </a:rPr>
              <a:t>？</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2</a:t>
            </a:fld>
            <a:endParaRPr kumimoji="1" lang="ja-JP" altLang="en-US"/>
          </a:p>
        </p:txBody>
      </p:sp>
      <p:cxnSp>
        <p:nvCxnSpPr>
          <p:cNvPr id="5" name="直線コネクタ 4"/>
          <p:cNvCxnSpPr/>
          <p:nvPr/>
        </p:nvCxnSpPr>
        <p:spPr>
          <a:xfrm>
            <a:off x="611560" y="1196752"/>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コンテンツ プレースホルダー 6">
            <a:extLst>
              <a:ext uri="{FF2B5EF4-FFF2-40B4-BE49-F238E27FC236}">
                <a16:creationId xmlns:a16="http://schemas.microsoft.com/office/drawing/2014/main" id="{39E8A32B-0B26-4A6C-8C18-91A40ADC43E8}"/>
              </a:ext>
            </a:extLst>
          </p:cNvPr>
          <p:cNvSpPr>
            <a:spLocks noGrp="1"/>
          </p:cNvSpPr>
          <p:nvPr>
            <p:ph idx="1"/>
          </p:nvPr>
        </p:nvSpPr>
        <p:spPr>
          <a:xfrm>
            <a:off x="758065" y="1484784"/>
            <a:ext cx="7290055" cy="2232240"/>
          </a:xfrm>
        </p:spPr>
        <p:txBody>
          <a:bodyPr>
            <a:normAutofit/>
          </a:bodyPr>
          <a:lstStyle/>
          <a:p>
            <a:r>
              <a:rPr lang="ja-JP" altLang="en-US" dirty="0"/>
              <a:t>もう一度問いかけてみてください、本当に自分がお店をやりたいのか？なぜやりたいのか？を問いかけてみましょう。</a:t>
            </a:r>
            <a:endParaRPr lang="en-US" altLang="ja-JP" dirty="0"/>
          </a:p>
          <a:p>
            <a:endParaRPr lang="ja-JP" altLang="en-US" dirty="0"/>
          </a:p>
        </p:txBody>
      </p:sp>
      <p:sp>
        <p:nvSpPr>
          <p:cNvPr id="3" name="四角形: 角を丸くする 2">
            <a:extLst>
              <a:ext uri="{FF2B5EF4-FFF2-40B4-BE49-F238E27FC236}">
                <a16:creationId xmlns:a16="http://schemas.microsoft.com/office/drawing/2014/main" id="{029EAF45-309F-40D1-811C-7174D162692D}"/>
              </a:ext>
            </a:extLst>
          </p:cNvPr>
          <p:cNvSpPr/>
          <p:nvPr/>
        </p:nvSpPr>
        <p:spPr>
          <a:xfrm>
            <a:off x="1187624" y="2492896"/>
            <a:ext cx="6480720" cy="122412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何のためにやるのか？</a:t>
            </a:r>
            <a:endParaRPr kumimoji="1" lang="en-US" altLang="ja-JP" dirty="0">
              <a:solidFill>
                <a:schemeClr val="tx1"/>
              </a:solidFill>
            </a:endParaRPr>
          </a:p>
          <a:p>
            <a:endParaRPr kumimoji="1" lang="en-US" altLang="ja-JP" dirty="0">
              <a:solidFill>
                <a:schemeClr val="tx1"/>
              </a:solidFill>
            </a:endParaRPr>
          </a:p>
          <a:p>
            <a:pPr algn="ctr"/>
            <a:endParaRPr kumimoji="1" lang="ja-JP" altLang="en-US" dirty="0">
              <a:solidFill>
                <a:schemeClr val="tx1"/>
              </a:solidFill>
            </a:endParaRPr>
          </a:p>
        </p:txBody>
      </p:sp>
      <p:sp>
        <p:nvSpPr>
          <p:cNvPr id="8" name="コンテンツ プレースホルダー 6">
            <a:extLst>
              <a:ext uri="{FF2B5EF4-FFF2-40B4-BE49-F238E27FC236}">
                <a16:creationId xmlns:a16="http://schemas.microsoft.com/office/drawing/2014/main" id="{E3B09A31-5552-44E3-90F9-E747757E1E7D}"/>
              </a:ext>
            </a:extLst>
          </p:cNvPr>
          <p:cNvSpPr txBox="1">
            <a:spLocks/>
          </p:cNvSpPr>
          <p:nvPr/>
        </p:nvSpPr>
        <p:spPr>
          <a:xfrm>
            <a:off x="626355" y="4616144"/>
            <a:ext cx="8115971" cy="223224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kumimoji="1"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200" kern="1200">
                <a:solidFill>
                  <a:schemeClr val="tx1"/>
                </a:solidFill>
                <a:latin typeface="+mn-lt"/>
                <a:ea typeface="+mn-ea"/>
                <a:cs typeface="+mn-cs"/>
              </a:defRPr>
            </a:lvl9pPr>
          </a:lstStyle>
          <a:p>
            <a:r>
              <a:rPr lang="ja-JP" altLang="en-US" dirty="0"/>
              <a:t>開業する前にやっておかないといけない事</a:t>
            </a:r>
            <a:endParaRPr lang="en-US" altLang="ja-JP" dirty="0"/>
          </a:p>
          <a:p>
            <a:pPr marL="0" indent="0">
              <a:buNone/>
            </a:pPr>
            <a:r>
              <a:rPr lang="ja-JP" altLang="en-US" sz="1600" dirty="0"/>
              <a:t>・飲食店での経験を積む（料理技術・ホール業務・資格の取得）</a:t>
            </a:r>
            <a:endParaRPr lang="en-US" altLang="ja-JP" sz="1600" dirty="0"/>
          </a:p>
          <a:p>
            <a:pPr marL="0" indent="0">
              <a:buNone/>
            </a:pPr>
            <a:r>
              <a:rPr lang="ja-JP" altLang="en-US" sz="1600" dirty="0"/>
              <a:t>・開業費用の調達</a:t>
            </a:r>
            <a:endParaRPr lang="en-US" altLang="ja-JP" sz="1600" dirty="0"/>
          </a:p>
          <a:p>
            <a:pPr marL="0" indent="0">
              <a:buNone/>
            </a:pPr>
            <a:r>
              <a:rPr lang="ja-JP" altLang="en-US" sz="1600" dirty="0"/>
              <a:t>・現状把握（世の中の流れ・自分自身（強み・弱み）・出店場所</a:t>
            </a:r>
            <a:endParaRPr lang="en-US" altLang="ja-JP" sz="1600" dirty="0"/>
          </a:p>
          <a:p>
            <a:endParaRPr lang="ja-JP" altLang="en-US" dirty="0"/>
          </a:p>
        </p:txBody>
      </p:sp>
      <p:sp>
        <p:nvSpPr>
          <p:cNvPr id="6" name="矢印: 下 5">
            <a:extLst>
              <a:ext uri="{FF2B5EF4-FFF2-40B4-BE49-F238E27FC236}">
                <a16:creationId xmlns:a16="http://schemas.microsoft.com/office/drawing/2014/main" id="{9EF4C7EC-9CE4-467F-B662-B2B03AAD7847}"/>
              </a:ext>
            </a:extLst>
          </p:cNvPr>
          <p:cNvSpPr/>
          <p:nvPr/>
        </p:nvSpPr>
        <p:spPr>
          <a:xfrm>
            <a:off x="3923928" y="4005055"/>
            <a:ext cx="792088" cy="4320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6247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2048" y="144252"/>
            <a:ext cx="7772400" cy="580926"/>
          </a:xfrm>
        </p:spPr>
        <p:txBody>
          <a:bodyPr>
            <a:normAutofit/>
          </a:bodyPr>
          <a:lstStyle/>
          <a:p>
            <a:r>
              <a:rPr kumimoji="1" lang="ja-JP" altLang="en-US" sz="2400" dirty="0">
                <a:latin typeface="HG丸ｺﾞｼｯｸM-PRO" panose="020F0600000000000000" pitchFamily="50" charset="-128"/>
                <a:ea typeface="HG丸ｺﾞｼｯｸM-PRO" panose="020F0600000000000000" pitchFamily="50" charset="-128"/>
              </a:rPr>
              <a:t>備品類について</a:t>
            </a: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20</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コンテンツ プレースホルダー 6">
            <a:extLst>
              <a:ext uri="{FF2B5EF4-FFF2-40B4-BE49-F238E27FC236}">
                <a16:creationId xmlns:a16="http://schemas.microsoft.com/office/drawing/2014/main" id="{F723B9CC-7356-4A3A-9060-C9A65A6D001A}"/>
              </a:ext>
            </a:extLst>
          </p:cNvPr>
          <p:cNvSpPr>
            <a:spLocks noGrp="1"/>
          </p:cNvSpPr>
          <p:nvPr>
            <p:ph idx="1"/>
          </p:nvPr>
        </p:nvSpPr>
        <p:spPr>
          <a:xfrm>
            <a:off x="837945" y="1236278"/>
            <a:ext cx="7290055" cy="5234421"/>
          </a:xfrm>
        </p:spPr>
        <p:txBody>
          <a:bodyPr>
            <a:normAutofit fontScale="25000" lnSpcReduction="20000"/>
          </a:bodyPr>
          <a:lstStyle/>
          <a:p>
            <a:r>
              <a:rPr lang="ja-JP" altLang="en-US" sz="4400" dirty="0">
                <a:latin typeface="HG丸ｺﾞｼｯｸM-PRO" panose="020F0600000000000000" pitchFamily="50" charset="-128"/>
                <a:ea typeface="HG丸ｺﾞｼｯｸM-PRO" panose="020F0600000000000000" pitchFamily="50" charset="-128"/>
              </a:rPr>
              <a:t>◎テーブル上リネン類と消耗品</a:t>
            </a:r>
          </a:p>
          <a:p>
            <a:r>
              <a:rPr lang="ja-JP" altLang="en-US" sz="4400" dirty="0">
                <a:latin typeface="HG丸ｺﾞｼｯｸM-PRO" panose="020F0600000000000000" pitchFamily="50" charset="-128"/>
                <a:ea typeface="HG丸ｺﾞｼｯｸM-PRO" panose="020F0600000000000000" pitchFamily="50" charset="-128"/>
              </a:rPr>
              <a:t>　　　　　テーブル上リネン類・・・</a:t>
            </a:r>
          </a:p>
          <a:p>
            <a:r>
              <a:rPr lang="ja-JP" altLang="en-US" sz="4400" dirty="0">
                <a:latin typeface="HG丸ｺﾞｼｯｸM-PRO" panose="020F0600000000000000" pitchFamily="50" charset="-128"/>
                <a:ea typeface="HG丸ｺﾞｼｯｸM-PRO" panose="020F0600000000000000" pitchFamily="50" charset="-128"/>
              </a:rPr>
              <a:t>　　　　　消耗品・・・・・・・・・</a:t>
            </a:r>
          </a:p>
          <a:p>
            <a:r>
              <a:rPr lang="ja-JP" altLang="en-US" sz="4400" dirty="0">
                <a:latin typeface="HG丸ｺﾞｼｯｸM-PRO" panose="020F0600000000000000" pitchFamily="50" charset="-128"/>
                <a:ea typeface="HG丸ｺﾞｼｯｸM-PRO" panose="020F0600000000000000" pitchFamily="50" charset="-128"/>
              </a:rPr>
              <a:t>　　　　　＊ロゴ入りをつくる等　</a:t>
            </a:r>
          </a:p>
          <a:p>
            <a:r>
              <a:rPr lang="ja-JP" altLang="en-US" sz="4400" dirty="0">
                <a:latin typeface="HG丸ｺﾞｼｯｸM-PRO" panose="020F0600000000000000" pitchFamily="50" charset="-128"/>
                <a:ea typeface="HG丸ｺﾞｼｯｸM-PRO" panose="020F0600000000000000" pitchFamily="50" charset="-128"/>
              </a:rPr>
              <a:t>　　　　◎食器・カラトリー等</a:t>
            </a:r>
          </a:p>
          <a:p>
            <a:r>
              <a:rPr lang="ja-JP" altLang="en-US" sz="4400" dirty="0">
                <a:latin typeface="HG丸ｺﾞｼｯｸM-PRO" panose="020F0600000000000000" pitchFamily="50" charset="-128"/>
                <a:ea typeface="HG丸ｺﾞｼｯｸM-PRO" panose="020F0600000000000000" pitchFamily="50" charset="-128"/>
              </a:rPr>
              <a:t>　　　　　食器類・カップ類・グラス類・</a:t>
            </a:r>
          </a:p>
          <a:p>
            <a:r>
              <a:rPr lang="ja-JP" altLang="en-US" sz="4400" dirty="0">
                <a:latin typeface="HG丸ｺﾞｼｯｸM-PRO" panose="020F0600000000000000" pitchFamily="50" charset="-128"/>
                <a:ea typeface="HG丸ｺﾞｼｯｸM-PRO" panose="020F0600000000000000" pitchFamily="50" charset="-128"/>
              </a:rPr>
              <a:t>　　　　　カトラリー（フォーク・ナイフなど金属製品）・プロップ類（食卓の演出類）</a:t>
            </a:r>
          </a:p>
          <a:p>
            <a:r>
              <a:rPr lang="ja-JP" altLang="en-US" sz="4400" dirty="0">
                <a:latin typeface="HG丸ｺﾞｼｯｸM-PRO" panose="020F0600000000000000" pitchFamily="50" charset="-128"/>
                <a:ea typeface="HG丸ｺﾞｼｯｸM-PRO" panose="020F0600000000000000" pitchFamily="50" charset="-128"/>
              </a:rPr>
              <a:t>　　　　　＊客席（客数）の　「　</a:t>
            </a:r>
            <a:r>
              <a:rPr lang="en-US" altLang="ja-JP" sz="4400" dirty="0">
                <a:latin typeface="HG丸ｺﾞｼｯｸM-PRO" panose="020F0600000000000000" pitchFamily="50" charset="-128"/>
                <a:ea typeface="HG丸ｺﾞｼｯｸM-PRO" panose="020F0600000000000000" pitchFamily="50" charset="-128"/>
              </a:rPr>
              <a:t>1.25</a:t>
            </a:r>
            <a:r>
              <a:rPr lang="ja-JP" altLang="en-US" sz="4400" dirty="0">
                <a:latin typeface="HG丸ｺﾞｼｯｸM-PRO" panose="020F0600000000000000" pitchFamily="50" charset="-128"/>
                <a:ea typeface="HG丸ｺﾞｼｯｸM-PRO" panose="020F0600000000000000" pitchFamily="50" charset="-128"/>
              </a:rPr>
              <a:t>　　」の量を準備</a:t>
            </a:r>
          </a:p>
          <a:p>
            <a:r>
              <a:rPr lang="ja-JP" altLang="en-US" sz="4400" dirty="0">
                <a:latin typeface="HG丸ｺﾞｼｯｸM-PRO" panose="020F0600000000000000" pitchFamily="50" charset="-128"/>
                <a:ea typeface="HG丸ｺﾞｼｯｸM-PRO" panose="020F0600000000000000" pitchFamily="50" charset="-128"/>
              </a:rPr>
              <a:t>　　　　◎ユニフォーム</a:t>
            </a:r>
          </a:p>
          <a:p>
            <a:r>
              <a:rPr lang="ja-JP" altLang="en-US" sz="4400" dirty="0">
                <a:latin typeface="HG丸ｺﾞｼｯｸM-PRO" panose="020F0600000000000000" pitchFamily="50" charset="-128"/>
                <a:ea typeface="HG丸ｺﾞｼｯｸM-PRO" panose="020F0600000000000000" pitchFamily="50" charset="-128"/>
              </a:rPr>
              <a:t>　　　　　ホールスタッフ・キッチンスタッフ</a:t>
            </a:r>
          </a:p>
          <a:p>
            <a:r>
              <a:rPr lang="ja-JP" altLang="en-US" sz="4400" dirty="0">
                <a:latin typeface="HG丸ｺﾞｼｯｸM-PRO" panose="020F0600000000000000" pitchFamily="50" charset="-128"/>
                <a:ea typeface="HG丸ｺﾞｼｯｸM-PRO" panose="020F0600000000000000" pitchFamily="50" charset="-128"/>
              </a:rPr>
              <a:t>　　　　　レンタル・買い取りなど決める</a:t>
            </a:r>
          </a:p>
          <a:p>
            <a:r>
              <a:rPr lang="ja-JP" altLang="en-US" sz="4400" dirty="0">
                <a:latin typeface="HG丸ｺﾞｼｯｸM-PRO" panose="020F0600000000000000" pitchFamily="50" charset="-128"/>
                <a:ea typeface="HG丸ｺﾞｼｯｸM-PRO" panose="020F0600000000000000" pitchFamily="50" charset="-128"/>
              </a:rPr>
              <a:t>　　●その他必要備品</a:t>
            </a:r>
          </a:p>
          <a:p>
            <a:r>
              <a:rPr lang="ja-JP" altLang="en-US" sz="4400" dirty="0">
                <a:latin typeface="HG丸ｺﾞｼｯｸM-PRO" panose="020F0600000000000000" pitchFamily="50" charset="-128"/>
                <a:ea typeface="HG丸ｺﾞｼｯｸM-PRO" panose="020F0600000000000000" pitchFamily="50" charset="-128"/>
              </a:rPr>
              <a:t>　　　◎マット</a:t>
            </a:r>
          </a:p>
          <a:p>
            <a:r>
              <a:rPr lang="ja-JP" altLang="en-US" sz="4400" dirty="0">
                <a:latin typeface="HG丸ｺﾞｼｯｸM-PRO" panose="020F0600000000000000" pitchFamily="50" charset="-128"/>
                <a:ea typeface="HG丸ｺﾞｼｯｸM-PRO" panose="020F0600000000000000" pitchFamily="50" charset="-128"/>
              </a:rPr>
              <a:t>　　　◎事務用品</a:t>
            </a:r>
          </a:p>
          <a:p>
            <a:r>
              <a:rPr lang="ja-JP" altLang="en-US" sz="4400" dirty="0">
                <a:latin typeface="HG丸ｺﾞｼｯｸM-PRO" panose="020F0600000000000000" pitchFamily="50" charset="-128"/>
                <a:ea typeface="HG丸ｺﾞｼｯｸM-PRO" panose="020F0600000000000000" pitchFamily="50" charset="-128"/>
              </a:rPr>
              <a:t>　　　◎衛生用品</a:t>
            </a:r>
          </a:p>
          <a:p>
            <a:r>
              <a:rPr lang="ja-JP" altLang="en-US" sz="4400" dirty="0">
                <a:latin typeface="HG丸ｺﾞｼｯｸM-PRO" panose="020F0600000000000000" pitchFamily="50" charset="-128"/>
                <a:ea typeface="HG丸ｺﾞｼｯｸM-PRO" panose="020F0600000000000000" pitchFamily="50" charset="-128"/>
              </a:rPr>
              <a:t>　　　　　</a:t>
            </a:r>
          </a:p>
          <a:p>
            <a:r>
              <a:rPr lang="ja-JP" altLang="en-US" sz="4400" dirty="0">
                <a:latin typeface="HG丸ｺﾞｼｯｸM-PRO" panose="020F0600000000000000" pitchFamily="50" charset="-128"/>
                <a:ea typeface="HG丸ｺﾞｼｯｸM-PRO" panose="020F0600000000000000" pitchFamily="50" charset="-128"/>
              </a:rPr>
              <a:t>　　　◎レジ</a:t>
            </a:r>
          </a:p>
          <a:p>
            <a:endParaRPr lang="ja-JP" altLang="en-US" dirty="0"/>
          </a:p>
        </p:txBody>
      </p:sp>
      <p:sp>
        <p:nvSpPr>
          <p:cNvPr id="6" name="テキスト ボックス 5">
            <a:extLst>
              <a:ext uri="{FF2B5EF4-FFF2-40B4-BE49-F238E27FC236}">
                <a16:creationId xmlns:a16="http://schemas.microsoft.com/office/drawing/2014/main" id="{9A18D9F1-1AD6-44C9-96B7-8442CB37B06C}"/>
              </a:ext>
            </a:extLst>
          </p:cNvPr>
          <p:cNvSpPr txBox="1"/>
          <p:nvPr/>
        </p:nvSpPr>
        <p:spPr>
          <a:xfrm>
            <a:off x="3563888" y="1412776"/>
            <a:ext cx="3600400" cy="307777"/>
          </a:xfrm>
          <a:prstGeom prst="rect">
            <a:avLst/>
          </a:prstGeom>
          <a:noFill/>
          <a:ln>
            <a:solidFill>
              <a:srgbClr val="C00000"/>
            </a:solidFill>
          </a:ln>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テーブルクロス・ナプキン　等</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8" name="テキスト ボックス 7">
            <a:extLst>
              <a:ext uri="{FF2B5EF4-FFF2-40B4-BE49-F238E27FC236}">
                <a16:creationId xmlns:a16="http://schemas.microsoft.com/office/drawing/2014/main" id="{E9909451-0D65-4D05-B258-B769E06C6951}"/>
              </a:ext>
            </a:extLst>
          </p:cNvPr>
          <p:cNvSpPr txBox="1"/>
          <p:nvPr/>
        </p:nvSpPr>
        <p:spPr>
          <a:xfrm>
            <a:off x="3554172" y="1822213"/>
            <a:ext cx="3600400" cy="307777"/>
          </a:xfrm>
          <a:prstGeom prst="rect">
            <a:avLst/>
          </a:prstGeom>
          <a:noFill/>
          <a:ln>
            <a:solidFill>
              <a:srgbClr val="C00000"/>
            </a:solidFill>
          </a:ln>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箸・おしぼり・紙ナプキン　等</a:t>
            </a:r>
          </a:p>
        </p:txBody>
      </p:sp>
      <p:sp>
        <p:nvSpPr>
          <p:cNvPr id="9" name="テキスト ボックス 8">
            <a:extLst>
              <a:ext uri="{FF2B5EF4-FFF2-40B4-BE49-F238E27FC236}">
                <a16:creationId xmlns:a16="http://schemas.microsoft.com/office/drawing/2014/main" id="{AE15FE51-B7EB-4BF3-A6D8-5EFF2B25544E}"/>
              </a:ext>
            </a:extLst>
          </p:cNvPr>
          <p:cNvSpPr txBox="1"/>
          <p:nvPr/>
        </p:nvSpPr>
        <p:spPr>
          <a:xfrm>
            <a:off x="2771800" y="4684849"/>
            <a:ext cx="3600400" cy="307777"/>
          </a:xfrm>
          <a:prstGeom prst="rect">
            <a:avLst/>
          </a:prstGeom>
          <a:noFill/>
          <a:ln>
            <a:solidFill>
              <a:srgbClr val="C00000"/>
            </a:solidFill>
          </a:ln>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入口・キッチン　マット</a:t>
            </a:r>
          </a:p>
        </p:txBody>
      </p:sp>
      <p:sp>
        <p:nvSpPr>
          <p:cNvPr id="10" name="テキスト ボックス 9">
            <a:extLst>
              <a:ext uri="{FF2B5EF4-FFF2-40B4-BE49-F238E27FC236}">
                <a16:creationId xmlns:a16="http://schemas.microsoft.com/office/drawing/2014/main" id="{5C4AFE2D-2BB2-4EE6-90C8-52699DE3A221}"/>
              </a:ext>
            </a:extLst>
          </p:cNvPr>
          <p:cNvSpPr txBox="1"/>
          <p:nvPr/>
        </p:nvSpPr>
        <p:spPr>
          <a:xfrm>
            <a:off x="2771800" y="5569495"/>
            <a:ext cx="3600400" cy="307777"/>
          </a:xfrm>
          <a:prstGeom prst="rect">
            <a:avLst/>
          </a:prstGeom>
          <a:noFill/>
          <a:ln>
            <a:solidFill>
              <a:srgbClr val="C00000"/>
            </a:solidFill>
          </a:ln>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掃除用具・洗剤・害虫駆除</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1" name="テキスト ボックス 10">
            <a:extLst>
              <a:ext uri="{FF2B5EF4-FFF2-40B4-BE49-F238E27FC236}">
                <a16:creationId xmlns:a16="http://schemas.microsoft.com/office/drawing/2014/main" id="{0EE2F397-8574-443A-A1B6-55FAB395CDC2}"/>
              </a:ext>
            </a:extLst>
          </p:cNvPr>
          <p:cNvSpPr txBox="1"/>
          <p:nvPr/>
        </p:nvSpPr>
        <p:spPr>
          <a:xfrm>
            <a:off x="2739251" y="6162924"/>
            <a:ext cx="3600400" cy="307777"/>
          </a:xfrm>
          <a:prstGeom prst="rect">
            <a:avLst/>
          </a:prstGeom>
          <a:noFill/>
          <a:ln>
            <a:solidFill>
              <a:srgbClr val="C00000"/>
            </a:solidFill>
          </a:ln>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テックレジ・エアレジ　など</a:t>
            </a:r>
          </a:p>
        </p:txBody>
      </p:sp>
    </p:spTree>
    <p:extLst>
      <p:ext uri="{BB962C8B-B14F-4D97-AF65-F5344CB8AC3E}">
        <p14:creationId xmlns:p14="http://schemas.microsoft.com/office/powerpoint/2010/main" val="374111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3568" y="116632"/>
            <a:ext cx="7290054" cy="1499616"/>
          </a:xfrm>
        </p:spPr>
        <p:txBody>
          <a:bodyPr>
            <a:normAutofit/>
          </a:bodyPr>
          <a:lstStyle/>
          <a:p>
            <a:r>
              <a:rPr lang="ja-JP" altLang="ja-JP" sz="2400" b="1" dirty="0">
                <a:latin typeface="HG丸ｺﾞｼｯｸM-PRO" panose="020F0600000000000000" pitchFamily="50" charset="-128"/>
                <a:ea typeface="HG丸ｺﾞｼｯｸM-PRO" panose="020F0600000000000000" pitchFamily="50" charset="-128"/>
              </a:rPr>
              <a:t>物件を探す</a:t>
            </a:r>
            <a:br>
              <a:rPr lang="en-US" altLang="ja-JP" b="1" dirty="0">
                <a:latin typeface="HG丸ｺﾞｼｯｸM-PRO" panose="020F0600000000000000" pitchFamily="50" charset="-128"/>
                <a:ea typeface="HG丸ｺﾞｼｯｸM-PRO" panose="020F0600000000000000" pitchFamily="50" charset="-128"/>
              </a:rPr>
            </a:br>
            <a:endParaRPr kumimoji="1" lang="ja-JP" altLang="en-US" sz="2700" dirty="0">
              <a:latin typeface="HG丸ｺﾞｼｯｸM-PRO" panose="020F0600000000000000" pitchFamily="50" charset="-128"/>
              <a:ea typeface="HG丸ｺﾞｼｯｸM-PRO" panose="020F0600000000000000" pitchFamily="50" charset="-128"/>
            </a:endParaRPr>
          </a:p>
        </p:txBody>
      </p:sp>
      <p:sp>
        <p:nvSpPr>
          <p:cNvPr id="2" name="コンテンツ プレースホルダー 1"/>
          <p:cNvSpPr>
            <a:spLocks noGrp="1"/>
          </p:cNvSpPr>
          <p:nvPr>
            <p:ph idx="1"/>
          </p:nvPr>
        </p:nvSpPr>
        <p:spPr>
          <a:xfrm>
            <a:off x="827584" y="1340768"/>
            <a:ext cx="7408333" cy="4896544"/>
          </a:xfrm>
        </p:spPr>
        <p:txBody>
          <a:bodyPr>
            <a:normAutofit/>
          </a:bodyPr>
          <a:lstStyle/>
          <a:p>
            <a:pPr marL="0" indent="0">
              <a:buNone/>
            </a:pPr>
            <a:r>
              <a:rPr lang="ja-JP" altLang="en-US" sz="1600" dirty="0">
                <a:latin typeface="HG丸ｺﾞｼｯｸM-PRO" panose="020F0600000000000000" pitchFamily="50" charset="-128"/>
                <a:ea typeface="HG丸ｺﾞｼｯｸM-PRO" panose="020F0600000000000000" pitchFamily="50" charset="-128"/>
              </a:rPr>
              <a:t>◎物件の探し方⇒①不動産　②インターネット</a:t>
            </a: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lang="ja-JP" altLang="en-US" sz="1600" dirty="0">
                <a:latin typeface="HG丸ｺﾞｼｯｸM-PRO" panose="020F0600000000000000" pitchFamily="50" charset="-128"/>
                <a:ea typeface="HG丸ｺﾞｼｯｸM-PRO" panose="020F0600000000000000" pitchFamily="50" charset="-128"/>
              </a:rPr>
              <a:t>　　　　　　　　③店舗設計・業者　④自分の足</a:t>
            </a: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lang="ja-JP" altLang="en-US" sz="1600" dirty="0">
                <a:latin typeface="HG丸ｺﾞｼｯｸM-PRO" panose="020F0600000000000000" pitchFamily="50" charset="-128"/>
                <a:ea typeface="HG丸ｺﾞｼｯｸM-PRO" panose="020F0600000000000000" pitchFamily="50" charset="-128"/>
              </a:rPr>
              <a:t>◎商圏　⇒車なら</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a:latin typeface="HG丸ｺﾞｼｯｸM-PRO" panose="020F0600000000000000" pitchFamily="50" charset="-128"/>
                <a:ea typeface="HG丸ｺﾞｼｯｸM-PRO" panose="020F0600000000000000" pitchFamily="50" charset="-128"/>
              </a:rPr>
              <a:t>分から</a:t>
            </a:r>
            <a:r>
              <a:rPr lang="en-US" altLang="ja-JP" sz="1600" dirty="0">
                <a:latin typeface="HG丸ｺﾞｼｯｸM-PRO" panose="020F0600000000000000" pitchFamily="50" charset="-128"/>
                <a:ea typeface="HG丸ｺﾞｼｯｸM-PRO" panose="020F0600000000000000" pitchFamily="50" charset="-128"/>
              </a:rPr>
              <a:t>10</a:t>
            </a:r>
            <a:r>
              <a:rPr lang="ja-JP" altLang="en-US" sz="1600" dirty="0">
                <a:latin typeface="HG丸ｺﾞｼｯｸM-PRO" panose="020F0600000000000000" pitchFamily="50" charset="-128"/>
                <a:ea typeface="HG丸ｺﾞｼｯｸM-PRO" panose="020F0600000000000000" pitchFamily="50" charset="-128"/>
              </a:rPr>
              <a:t>分　徒歩なら</a:t>
            </a:r>
            <a:r>
              <a:rPr lang="en-US" altLang="ja-JP" sz="1600" dirty="0">
                <a:latin typeface="HG丸ｺﾞｼｯｸM-PRO" panose="020F0600000000000000" pitchFamily="50" charset="-128"/>
                <a:ea typeface="HG丸ｺﾞｼｯｸM-PRO" panose="020F0600000000000000" pitchFamily="50" charset="-128"/>
              </a:rPr>
              <a:t>5</a:t>
            </a:r>
            <a:r>
              <a:rPr lang="ja-JP" altLang="en-US" sz="1600" dirty="0">
                <a:latin typeface="HG丸ｺﾞｼｯｸM-PRO" panose="020F0600000000000000" pitchFamily="50" charset="-128"/>
                <a:ea typeface="HG丸ｺﾞｼｯｸM-PRO" panose="020F0600000000000000" pitchFamily="50" charset="-128"/>
              </a:rPr>
              <a:t>分から</a:t>
            </a:r>
            <a:r>
              <a:rPr lang="en-US" altLang="ja-JP" sz="1600" dirty="0">
                <a:latin typeface="HG丸ｺﾞｼｯｸM-PRO" panose="020F0600000000000000" pitchFamily="50" charset="-128"/>
                <a:ea typeface="HG丸ｺﾞｼｯｸM-PRO" panose="020F0600000000000000" pitchFamily="50" charset="-128"/>
              </a:rPr>
              <a:t>8</a:t>
            </a:r>
            <a:r>
              <a:rPr lang="ja-JP" altLang="en-US" sz="1600" dirty="0">
                <a:latin typeface="HG丸ｺﾞｼｯｸM-PRO" panose="020F0600000000000000" pitchFamily="50" charset="-128"/>
                <a:ea typeface="HG丸ｺﾞｼｯｸM-PRO" panose="020F0600000000000000" pitchFamily="50" charset="-128"/>
              </a:rPr>
              <a:t>分</a:t>
            </a: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lang="ja-JP" altLang="en-US" sz="1600" dirty="0">
                <a:latin typeface="HG丸ｺﾞｼｯｸM-PRO" panose="020F0600000000000000" pitchFamily="50" charset="-128"/>
                <a:ea typeface="HG丸ｺﾞｼｯｸM-PRO" panose="020F0600000000000000" pitchFamily="50" charset="-128"/>
              </a:rPr>
              <a:t>◎人口統計を調べる　⇒最寄りの区・市役所</a:t>
            </a: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lang="ja-JP" altLang="en-US" sz="1600" dirty="0">
                <a:latin typeface="HG丸ｺﾞｼｯｸM-PRO" panose="020F0600000000000000" pitchFamily="50" charset="-128"/>
                <a:ea typeface="HG丸ｺﾞｼｯｸM-PRO" panose="020F0600000000000000" pitchFamily="50" charset="-128"/>
              </a:rPr>
              <a:t>◎家賃について⇒売上の１０％以内にする</a:t>
            </a: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lang="ja-JP" altLang="en-US" sz="1600" dirty="0">
                <a:latin typeface="HG丸ｺﾞｼｯｸM-PRO" panose="020F0600000000000000" pitchFamily="50" charset="-128"/>
                <a:ea typeface="HG丸ｺﾞｼｯｸM-PRO" panose="020F0600000000000000" pitchFamily="50" charset="-128"/>
              </a:rPr>
              <a:t>　　　　　　　　敷金・保証金などを調べる</a:t>
            </a: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lang="ja-JP" altLang="en-US" sz="1600" dirty="0">
                <a:latin typeface="HG丸ｺﾞｼｯｸM-PRO" panose="020F0600000000000000" pitchFamily="50" charset="-128"/>
                <a:ea typeface="HG丸ｺﾞｼｯｸM-PRO" panose="020F0600000000000000" pitchFamily="50" charset="-128"/>
              </a:rPr>
              <a:t>　　　　　　　　</a:t>
            </a:r>
            <a:r>
              <a:rPr lang="en-US" altLang="ja-JP" sz="1600" dirty="0">
                <a:latin typeface="HG丸ｺﾞｼｯｸM-PRO" panose="020F0600000000000000" pitchFamily="50" charset="-128"/>
                <a:ea typeface="HG丸ｺﾞｼｯｸM-PRO" panose="020F0600000000000000" pitchFamily="50" charset="-128"/>
              </a:rPr>
              <a:t>1</a:t>
            </a:r>
            <a:r>
              <a:rPr lang="ja-JP" altLang="en-US" sz="1600" dirty="0">
                <a:latin typeface="HG丸ｺﾞｼｯｸM-PRO" panose="020F0600000000000000" pitchFamily="50" charset="-128"/>
                <a:ea typeface="HG丸ｺﾞｼｯｸM-PRO" panose="020F0600000000000000" pitchFamily="50" charset="-128"/>
              </a:rPr>
              <a:t>坪</a:t>
            </a:r>
            <a:r>
              <a:rPr lang="en-US" altLang="ja-JP" sz="1600" dirty="0">
                <a:latin typeface="HG丸ｺﾞｼｯｸM-PRO" panose="020F0600000000000000" pitchFamily="50" charset="-128"/>
                <a:ea typeface="HG丸ｺﾞｼｯｸM-PRO" panose="020F0600000000000000" pitchFamily="50" charset="-128"/>
              </a:rPr>
              <a:t>3.3</a:t>
            </a:r>
            <a:r>
              <a:rPr lang="ja-JP" altLang="en-US" sz="1600" dirty="0">
                <a:latin typeface="HG丸ｺﾞｼｯｸM-PRO" panose="020F0600000000000000" pitchFamily="50" charset="-128"/>
                <a:ea typeface="HG丸ｺﾞｼｯｸM-PRO" panose="020F0600000000000000" pitchFamily="50" charset="-128"/>
              </a:rPr>
              <a:t>㎡</a:t>
            </a: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lang="ja-JP" altLang="en-US" sz="1600" dirty="0">
                <a:latin typeface="HG丸ｺﾞｼｯｸM-PRO" panose="020F0600000000000000" pitchFamily="50" charset="-128"/>
                <a:ea typeface="HG丸ｺﾞｼｯｸM-PRO" panose="020F0600000000000000" pitchFamily="50" charset="-128"/>
              </a:rPr>
              <a:t>◎スケルトン⇒建物躯体のみの状態を表すことが多く、店舗の内装</a:t>
            </a: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lang="ja-JP" altLang="en-US" sz="1600" dirty="0">
                <a:latin typeface="HG丸ｺﾞｼｯｸM-PRO" panose="020F0600000000000000" pitchFamily="50" charset="-128"/>
                <a:ea typeface="HG丸ｺﾞｼｯｸM-PRO" panose="020F0600000000000000" pitchFamily="50" charset="-128"/>
              </a:rPr>
              <a:t>　　　　　　　設備が無い状態を言います。</a:t>
            </a: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lang="ja-JP" altLang="en-US" sz="1600" dirty="0">
                <a:latin typeface="HG丸ｺﾞｼｯｸM-PRO" panose="020F0600000000000000" pitchFamily="50" charset="-128"/>
                <a:ea typeface="HG丸ｺﾞｼｯｸM-PRO" panose="020F0600000000000000" pitchFamily="50" charset="-128"/>
              </a:rPr>
              <a:t>◎居ぬき⇒店舗の内装設備が残っている状態を表すことが多く、店</a:t>
            </a: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lang="ja-JP" altLang="en-US" sz="1600" dirty="0">
                <a:latin typeface="HG丸ｺﾞｼｯｸM-PRO" panose="020F0600000000000000" pitchFamily="50" charset="-128"/>
                <a:ea typeface="HG丸ｺﾞｼｯｸM-PRO" panose="020F0600000000000000" pitchFamily="50" charset="-128"/>
              </a:rPr>
              <a:t>　　　　　舗の内装設備がある状態を言います。</a:t>
            </a: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1600" dirty="0">
                <a:latin typeface="HG丸ｺﾞｼｯｸM-PRO" panose="020F0600000000000000" pitchFamily="50" charset="-128"/>
                <a:ea typeface="HG丸ｺﾞｼｯｸM-PRO" panose="020F0600000000000000" pitchFamily="50" charset="-128"/>
              </a:rPr>
              <a:t>◎視認性の良い条件⇒障害物がない・建物の</a:t>
            </a:r>
            <a:r>
              <a:rPr kumimoji="1" lang="en-US" altLang="ja-JP" sz="1600" dirty="0">
                <a:latin typeface="HG丸ｺﾞｼｯｸM-PRO" panose="020F0600000000000000" pitchFamily="50" charset="-128"/>
                <a:ea typeface="HG丸ｺﾞｼｯｸM-PRO" panose="020F0600000000000000" pitchFamily="50" charset="-128"/>
              </a:rPr>
              <a:t>1</a:t>
            </a:r>
            <a:r>
              <a:rPr kumimoji="1" lang="ja-JP" altLang="en-US" sz="1600" dirty="0">
                <a:latin typeface="HG丸ｺﾞｼｯｸM-PRO" panose="020F0600000000000000" pitchFamily="50" charset="-128"/>
                <a:ea typeface="HG丸ｺﾞｼｯｸM-PRO" panose="020F0600000000000000" pitchFamily="50" charset="-128"/>
              </a:rPr>
              <a:t>階・導線が良い</a:t>
            </a: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21</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1275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2048" y="148196"/>
            <a:ext cx="7772400" cy="580926"/>
          </a:xfrm>
        </p:spPr>
        <p:txBody>
          <a:bodyPr>
            <a:normAutofit/>
          </a:bodyPr>
          <a:lstStyle/>
          <a:p>
            <a:r>
              <a:rPr kumimoji="1" lang="ja-JP" altLang="en-US" sz="2400" dirty="0">
                <a:latin typeface="HG丸ｺﾞｼｯｸM-PRO" panose="020F0600000000000000" pitchFamily="50" charset="-128"/>
                <a:ea typeface="HG丸ｺﾞｼｯｸM-PRO" panose="020F0600000000000000" pitchFamily="50" charset="-128"/>
              </a:rPr>
              <a:t>物件を探すときに決めておくこと</a:t>
            </a: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22</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コンテンツ プレースホルダー 6">
            <a:extLst>
              <a:ext uri="{FF2B5EF4-FFF2-40B4-BE49-F238E27FC236}">
                <a16:creationId xmlns:a16="http://schemas.microsoft.com/office/drawing/2014/main" id="{F723B9CC-7356-4A3A-9060-C9A65A6D001A}"/>
              </a:ext>
            </a:extLst>
          </p:cNvPr>
          <p:cNvSpPr>
            <a:spLocks noGrp="1"/>
          </p:cNvSpPr>
          <p:nvPr>
            <p:ph idx="1"/>
          </p:nvPr>
        </p:nvSpPr>
        <p:spPr>
          <a:xfrm>
            <a:off x="710193" y="1184240"/>
            <a:ext cx="7290055" cy="4023360"/>
          </a:xfrm>
        </p:spPr>
        <p:txBody>
          <a:bodyPr>
            <a:normAutofit fontScale="25000" lnSpcReduction="20000"/>
          </a:bodyPr>
          <a:lstStyle/>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物件依頼書を作成する。最低でも必要な事</a:t>
            </a:r>
            <a:r>
              <a:rPr lang="ja-JP" altLang="en-US"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を決めましょう</a:t>
            </a:r>
            <a:endPar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◎希望する坪数　　　坪～　　　　坪</a:t>
            </a:r>
          </a:p>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◎希望駅（希望エリア）・・・</a:t>
            </a:r>
          </a:p>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◎立地・・・・ロードサイド・駅前・不問</a:t>
            </a:r>
          </a:p>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地下・</a:t>
            </a:r>
            <a:r>
              <a:rPr lang="en-US"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1</a:t>
            </a: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階・２階・３階以上</a:t>
            </a:r>
          </a:p>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◎駐車場・・・有・無</a:t>
            </a:r>
          </a:p>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◎家賃・共益費　上限　　　　　　円</a:t>
            </a:r>
          </a:p>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◎引き渡し条件　スケルトン・居抜き</a:t>
            </a:r>
          </a:p>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◎設備・・・・ガスあり・上下水道・電気容量　</a:t>
            </a:r>
          </a:p>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a:t>
            </a:r>
          </a:p>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◎同線評価・・近くにあるといい条件</a:t>
            </a:r>
          </a:p>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避けたい条件</a:t>
            </a:r>
          </a:p>
          <a:p>
            <a:pPr marL="533400">
              <a:spcAft>
                <a:spcPts val="0"/>
              </a:spcAft>
            </a:pPr>
            <a:r>
              <a:rPr lang="ja-JP" altLang="ja-JP" sz="48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近くにあるとＮＧのお店</a:t>
            </a:r>
          </a:p>
          <a:p>
            <a:pPr marL="0" indent="0">
              <a:buNone/>
            </a:pPr>
            <a:endParaRPr lang="ja-JP" altLang="en-US" dirty="0"/>
          </a:p>
        </p:txBody>
      </p:sp>
    </p:spTree>
    <p:extLst>
      <p:ext uri="{BB962C8B-B14F-4D97-AF65-F5344CB8AC3E}">
        <p14:creationId xmlns:p14="http://schemas.microsoft.com/office/powerpoint/2010/main" val="37682038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2048" y="188640"/>
            <a:ext cx="7772400" cy="580926"/>
          </a:xfrm>
        </p:spPr>
        <p:txBody>
          <a:bodyPr>
            <a:normAutofit/>
          </a:bodyPr>
          <a:lstStyle/>
          <a:p>
            <a:r>
              <a:rPr lang="ja-JP" altLang="ja-JP" sz="2400" b="1" dirty="0">
                <a:latin typeface="HG丸ｺﾞｼｯｸM-PRO" panose="020F0600000000000000" pitchFamily="50" charset="-128"/>
                <a:ea typeface="HG丸ｺﾞｼｯｸM-PRO" panose="020F0600000000000000" pitchFamily="50" charset="-128"/>
              </a:rPr>
              <a:t>許認可申請</a:t>
            </a:r>
            <a:r>
              <a:rPr lang="ja-JP" altLang="en-US" sz="2400" b="1" dirty="0">
                <a:latin typeface="HG丸ｺﾞｼｯｸM-PRO" panose="020F0600000000000000" pitchFamily="50" charset="-128"/>
                <a:ea typeface="HG丸ｺﾞｼｯｸM-PRO" panose="020F0600000000000000" pitchFamily="50" charset="-128"/>
              </a:rPr>
              <a:t>について</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23</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コンテンツ プレースホルダー 6">
            <a:extLst>
              <a:ext uri="{FF2B5EF4-FFF2-40B4-BE49-F238E27FC236}">
                <a16:creationId xmlns:a16="http://schemas.microsoft.com/office/drawing/2014/main" id="{F723B9CC-7356-4A3A-9060-C9A65A6D001A}"/>
              </a:ext>
            </a:extLst>
          </p:cNvPr>
          <p:cNvSpPr>
            <a:spLocks noGrp="1"/>
          </p:cNvSpPr>
          <p:nvPr>
            <p:ph idx="1"/>
          </p:nvPr>
        </p:nvSpPr>
        <p:spPr>
          <a:xfrm>
            <a:off x="755576" y="1340768"/>
            <a:ext cx="7290055" cy="4023360"/>
          </a:xfrm>
        </p:spPr>
        <p:txBody>
          <a:bodyPr>
            <a:normAutofit fontScale="85000" lnSpcReduction="20000"/>
          </a:bodyPr>
          <a:lstStyle/>
          <a:p>
            <a:r>
              <a:rPr lang="ja-JP" altLang="ja-JP" dirty="0"/>
              <a:t>◎「飲食店営業許可書」</a:t>
            </a:r>
          </a:p>
          <a:p>
            <a:r>
              <a:rPr lang="ja-JP" altLang="ja-JP" dirty="0"/>
              <a:t>＊最寄りの保健所に提出</a:t>
            </a:r>
          </a:p>
          <a:p>
            <a:r>
              <a:rPr lang="ja-JP" altLang="ja-JP" dirty="0"/>
              <a:t>　提出物： </a:t>
            </a:r>
          </a:p>
          <a:p>
            <a:r>
              <a:rPr lang="ja-JP" altLang="ja-JP" dirty="0"/>
              <a:t>◎「防火対象物使用開始届」</a:t>
            </a:r>
          </a:p>
          <a:p>
            <a:r>
              <a:rPr lang="ja-JP" altLang="ja-JP" dirty="0"/>
              <a:t>　＊施工業者が申請（消防署）</a:t>
            </a:r>
          </a:p>
          <a:p>
            <a:r>
              <a:rPr lang="ja-JP" altLang="ja-JP" dirty="0"/>
              <a:t>　　　＊個人事業として開業する場合には、税務署に</a:t>
            </a:r>
            <a:endParaRPr lang="en-US" altLang="ja-JP" dirty="0"/>
          </a:p>
          <a:p>
            <a:r>
              <a:rPr lang="ja-JP" altLang="en-US" dirty="0"/>
              <a:t>　　　</a:t>
            </a:r>
            <a:r>
              <a:rPr lang="ja-JP" altLang="ja-JP" dirty="0"/>
              <a:t>「　　　　　</a:t>
            </a:r>
            <a:r>
              <a:rPr lang="ja-JP" altLang="en-US" dirty="0"/>
              <a:t>　　　　　</a:t>
            </a:r>
            <a:r>
              <a:rPr lang="ja-JP" altLang="ja-JP" dirty="0"/>
              <a:t>　」を提出</a:t>
            </a:r>
          </a:p>
          <a:p>
            <a:r>
              <a:rPr lang="ja-JP" altLang="ja-JP" dirty="0"/>
              <a:t>　　　◎食品衛生許可書</a:t>
            </a:r>
          </a:p>
          <a:p>
            <a:r>
              <a:rPr lang="ja-JP" altLang="ja-JP" dirty="0"/>
              <a:t>　　　◎防火管理者</a:t>
            </a:r>
          </a:p>
          <a:p>
            <a:r>
              <a:rPr lang="ja-JP" altLang="ja-JP" dirty="0"/>
              <a:t>　　　</a:t>
            </a:r>
            <a:r>
              <a:rPr lang="en-US" altLang="ja-JP" dirty="0"/>
              <a:t>*</a:t>
            </a:r>
            <a:r>
              <a:rPr lang="ja-JP" altLang="ja-JP" dirty="0"/>
              <a:t>収容人数　　名以上、のべ面積　　　㎡以上の場合</a:t>
            </a:r>
          </a:p>
          <a:p>
            <a:r>
              <a:rPr lang="en-US" altLang="ja-JP" dirty="0"/>
              <a:t> </a:t>
            </a:r>
            <a:endParaRPr lang="ja-JP" altLang="ja-JP" dirty="0"/>
          </a:p>
          <a:p>
            <a:endParaRPr lang="ja-JP" altLang="en-US" dirty="0"/>
          </a:p>
        </p:txBody>
      </p:sp>
      <p:sp>
        <p:nvSpPr>
          <p:cNvPr id="2" name="正方形/長方形 1">
            <a:extLst>
              <a:ext uri="{FF2B5EF4-FFF2-40B4-BE49-F238E27FC236}">
                <a16:creationId xmlns:a16="http://schemas.microsoft.com/office/drawing/2014/main" id="{83158BC4-0220-4B21-AC2F-7C344654C125}"/>
              </a:ext>
            </a:extLst>
          </p:cNvPr>
          <p:cNvSpPr/>
          <p:nvPr/>
        </p:nvSpPr>
        <p:spPr>
          <a:xfrm>
            <a:off x="2339752" y="1988840"/>
            <a:ext cx="3877985" cy="369332"/>
          </a:xfrm>
          <a:prstGeom prst="rect">
            <a:avLst/>
          </a:prstGeom>
        </p:spPr>
        <p:txBody>
          <a:bodyPr wrap="none">
            <a:spAutoFit/>
          </a:bodyPr>
          <a:lstStyle/>
          <a:p>
            <a:r>
              <a:rPr lang="ja-JP" altLang="en-US" dirty="0">
                <a:solidFill>
                  <a:srgbClr val="FF0000"/>
                </a:solidFill>
              </a:rPr>
              <a:t>図面・食品衛生責任者・営業許可書</a:t>
            </a:r>
          </a:p>
        </p:txBody>
      </p:sp>
      <p:sp>
        <p:nvSpPr>
          <p:cNvPr id="6" name="正方形/長方形 5">
            <a:extLst>
              <a:ext uri="{FF2B5EF4-FFF2-40B4-BE49-F238E27FC236}">
                <a16:creationId xmlns:a16="http://schemas.microsoft.com/office/drawing/2014/main" id="{5D21C4E4-41D4-4C64-953F-101D42BC8030}"/>
              </a:ext>
            </a:extLst>
          </p:cNvPr>
          <p:cNvSpPr/>
          <p:nvPr/>
        </p:nvSpPr>
        <p:spPr>
          <a:xfrm>
            <a:off x="1835696" y="3429000"/>
            <a:ext cx="2262158" cy="369332"/>
          </a:xfrm>
          <a:prstGeom prst="rect">
            <a:avLst/>
          </a:prstGeom>
        </p:spPr>
        <p:txBody>
          <a:bodyPr wrap="none">
            <a:spAutoFit/>
          </a:bodyPr>
          <a:lstStyle/>
          <a:p>
            <a:r>
              <a:rPr lang="ja-JP" altLang="en-US" dirty="0">
                <a:solidFill>
                  <a:srgbClr val="FF0000"/>
                </a:solidFill>
              </a:rPr>
              <a:t>個人事業主開業届出</a:t>
            </a:r>
          </a:p>
        </p:txBody>
      </p:sp>
      <p:sp>
        <p:nvSpPr>
          <p:cNvPr id="8" name="正方形/長方形 7">
            <a:extLst>
              <a:ext uri="{FF2B5EF4-FFF2-40B4-BE49-F238E27FC236}">
                <a16:creationId xmlns:a16="http://schemas.microsoft.com/office/drawing/2014/main" id="{1239CD1A-5827-4CE8-9783-5699EE04FF30}"/>
              </a:ext>
            </a:extLst>
          </p:cNvPr>
          <p:cNvSpPr/>
          <p:nvPr/>
        </p:nvSpPr>
        <p:spPr>
          <a:xfrm>
            <a:off x="2446955" y="4499828"/>
            <a:ext cx="527709" cy="369332"/>
          </a:xfrm>
          <a:prstGeom prst="rect">
            <a:avLst/>
          </a:prstGeom>
        </p:spPr>
        <p:txBody>
          <a:bodyPr wrap="none">
            <a:spAutoFit/>
          </a:bodyPr>
          <a:lstStyle/>
          <a:p>
            <a:r>
              <a:rPr lang="en-US" altLang="ja-JP" dirty="0">
                <a:solidFill>
                  <a:srgbClr val="FF0000"/>
                </a:solidFill>
                <a:latin typeface="HG丸ｺﾞｼｯｸM-PRO" panose="020F0600000000000000" pitchFamily="50" charset="-128"/>
                <a:ea typeface="HG丸ｺﾞｼｯｸM-PRO" panose="020F0600000000000000" pitchFamily="50" charset="-128"/>
              </a:rPr>
              <a:t>30</a:t>
            </a:r>
            <a:endParaRPr lang="ja-JP" altLang="en-US" dirty="0">
              <a:solidFill>
                <a:srgbClr val="FF0000"/>
              </a:solidFill>
            </a:endParaRPr>
          </a:p>
        </p:txBody>
      </p:sp>
      <p:sp>
        <p:nvSpPr>
          <p:cNvPr id="9" name="正方形/長方形 8">
            <a:extLst>
              <a:ext uri="{FF2B5EF4-FFF2-40B4-BE49-F238E27FC236}">
                <a16:creationId xmlns:a16="http://schemas.microsoft.com/office/drawing/2014/main" id="{E3DD28CD-EBB3-4854-90FB-0563F26F75D6}"/>
              </a:ext>
            </a:extLst>
          </p:cNvPr>
          <p:cNvSpPr/>
          <p:nvPr/>
        </p:nvSpPr>
        <p:spPr>
          <a:xfrm>
            <a:off x="4644008" y="4499828"/>
            <a:ext cx="699230" cy="369332"/>
          </a:xfrm>
          <a:prstGeom prst="rect">
            <a:avLst/>
          </a:prstGeom>
        </p:spPr>
        <p:txBody>
          <a:bodyPr wrap="none">
            <a:spAutoFit/>
          </a:bodyPr>
          <a:lstStyle/>
          <a:p>
            <a:r>
              <a:rPr lang="en-US" altLang="ja-JP" dirty="0">
                <a:solidFill>
                  <a:srgbClr val="FF0000"/>
                </a:solidFill>
                <a:latin typeface="HG丸ｺﾞｼｯｸM-PRO" panose="020F0600000000000000" pitchFamily="50" charset="-128"/>
                <a:ea typeface="HG丸ｺﾞｼｯｸM-PRO" panose="020F0600000000000000" pitchFamily="50" charset="-128"/>
              </a:rPr>
              <a:t>300</a:t>
            </a:r>
            <a:endParaRPr lang="ja-JP" altLang="en-US" dirty="0">
              <a:solidFill>
                <a:srgbClr val="FF0000"/>
              </a:solidFill>
            </a:endParaRPr>
          </a:p>
        </p:txBody>
      </p:sp>
    </p:spTree>
    <p:extLst>
      <p:ext uri="{BB962C8B-B14F-4D97-AF65-F5344CB8AC3E}">
        <p14:creationId xmlns:p14="http://schemas.microsoft.com/office/powerpoint/2010/main" val="42781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2048" y="188640"/>
            <a:ext cx="7772400" cy="580926"/>
          </a:xfrm>
        </p:spPr>
        <p:txBody>
          <a:bodyPr>
            <a:normAutofit/>
          </a:bodyPr>
          <a:lstStyle/>
          <a:p>
            <a:r>
              <a:rPr lang="ja-JP" altLang="ja-JP" sz="2400" dirty="0">
                <a:latin typeface="HG丸ｺﾞｼｯｸM-PRO" panose="020F0600000000000000" pitchFamily="50" charset="-128"/>
                <a:ea typeface="HG丸ｺﾞｼｯｸM-PRO" panose="020F0600000000000000" pitchFamily="50" charset="-128"/>
              </a:rPr>
              <a:t>主な</a:t>
            </a:r>
            <a:r>
              <a:rPr lang="ja-JP" altLang="ja-JP" sz="2400" b="1" dirty="0">
                <a:latin typeface="HG丸ｺﾞｼｯｸM-PRO" panose="020F0600000000000000" pitchFamily="50" charset="-128"/>
                <a:ea typeface="HG丸ｺﾞｼｯｸM-PRO" panose="020F0600000000000000" pitchFamily="50" charset="-128"/>
              </a:rPr>
              <a:t>必要資格・申請手続き</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24</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2" name="コンテンツ プレースホルダー 1">
            <a:extLst>
              <a:ext uri="{FF2B5EF4-FFF2-40B4-BE49-F238E27FC236}">
                <a16:creationId xmlns:a16="http://schemas.microsoft.com/office/drawing/2014/main" id="{57411A01-708F-4F10-875C-EB94F65D1D89}"/>
              </a:ext>
            </a:extLst>
          </p:cNvPr>
          <p:cNvGraphicFramePr>
            <a:graphicFrameLocks noGrp="1"/>
          </p:cNvGraphicFramePr>
          <p:nvPr>
            <p:ph idx="1"/>
            <p:extLst>
              <p:ext uri="{D42A27DB-BD31-4B8C-83A1-F6EECF244321}">
                <p14:modId xmlns:p14="http://schemas.microsoft.com/office/powerpoint/2010/main" val="3366258760"/>
              </p:ext>
            </p:extLst>
          </p:nvPr>
        </p:nvGraphicFramePr>
        <p:xfrm>
          <a:off x="828099" y="4387562"/>
          <a:ext cx="6599555" cy="1489710"/>
        </p:xfrm>
        <a:graphic>
          <a:graphicData uri="http://schemas.openxmlformats.org/drawingml/2006/table">
            <a:tbl>
              <a:tblPr firstRow="1" firstCol="1" bandRow="1">
                <a:tableStyleId>{5C22544A-7EE6-4342-B048-85BDC9FD1C3A}</a:tableStyleId>
              </a:tblPr>
              <a:tblGrid>
                <a:gridCol w="1428750">
                  <a:extLst>
                    <a:ext uri="{9D8B030D-6E8A-4147-A177-3AD203B41FA5}">
                      <a16:colId xmlns:a16="http://schemas.microsoft.com/office/drawing/2014/main" val="3642695663"/>
                    </a:ext>
                  </a:extLst>
                </a:gridCol>
                <a:gridCol w="1238250">
                  <a:extLst>
                    <a:ext uri="{9D8B030D-6E8A-4147-A177-3AD203B41FA5}">
                      <a16:colId xmlns:a16="http://schemas.microsoft.com/office/drawing/2014/main" val="402946471"/>
                    </a:ext>
                  </a:extLst>
                </a:gridCol>
                <a:gridCol w="3932555">
                  <a:extLst>
                    <a:ext uri="{9D8B030D-6E8A-4147-A177-3AD203B41FA5}">
                      <a16:colId xmlns:a16="http://schemas.microsoft.com/office/drawing/2014/main" val="21109722"/>
                    </a:ext>
                  </a:extLst>
                </a:gridCol>
              </a:tblGrid>
              <a:tr h="0">
                <a:tc>
                  <a:txBody>
                    <a:bodyPr/>
                    <a:lstStyle/>
                    <a:p>
                      <a:pPr algn="ctr">
                        <a:spcAft>
                          <a:spcPts val="0"/>
                        </a:spcAft>
                      </a:pPr>
                      <a:r>
                        <a:rPr lang="ja-JP" sz="900" kern="0">
                          <a:effectLst/>
                        </a:rPr>
                        <a:t>業態・業種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tc>
                  <a:txBody>
                    <a:bodyPr/>
                    <a:lstStyle/>
                    <a:p>
                      <a:pPr algn="ctr">
                        <a:spcAft>
                          <a:spcPts val="0"/>
                        </a:spcAft>
                      </a:pPr>
                      <a:r>
                        <a:rPr lang="ja-JP" sz="900" kern="0">
                          <a:effectLst/>
                        </a:rPr>
                        <a:t>申請する許可</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tc>
                  <a:txBody>
                    <a:bodyPr/>
                    <a:lstStyle/>
                    <a:p>
                      <a:pPr algn="ctr">
                        <a:spcAft>
                          <a:spcPts val="0"/>
                        </a:spcAft>
                      </a:pPr>
                      <a:r>
                        <a:rPr lang="ja-JP" sz="900" kern="0">
                          <a:effectLst/>
                        </a:rPr>
                        <a:t>主な内容</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extLst>
                  <a:ext uri="{0D108BD9-81ED-4DB2-BD59-A6C34878D82A}">
                    <a16:rowId xmlns:a16="http://schemas.microsoft.com/office/drawing/2014/main" val="1632372095"/>
                  </a:ext>
                </a:extLst>
              </a:tr>
              <a:tr h="0">
                <a:tc>
                  <a:txBody>
                    <a:bodyPr/>
                    <a:lstStyle/>
                    <a:p>
                      <a:pPr algn="ctr">
                        <a:spcAft>
                          <a:spcPts val="0"/>
                        </a:spcAft>
                      </a:pPr>
                      <a:r>
                        <a:rPr lang="ja-JP" sz="1000" kern="0">
                          <a:effectLst/>
                        </a:rPr>
                        <a:t>喫茶店・カフェ</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tc>
                  <a:txBody>
                    <a:bodyPr/>
                    <a:lstStyle/>
                    <a:p>
                      <a:pPr algn="ctr">
                        <a:spcAft>
                          <a:spcPts val="0"/>
                        </a:spcAft>
                      </a:pPr>
                      <a:r>
                        <a:rPr lang="ja-JP" sz="1000" kern="0">
                          <a:effectLst/>
                        </a:rPr>
                        <a:t>喫茶店営業許可</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tc>
                  <a:txBody>
                    <a:bodyPr/>
                    <a:lstStyle/>
                    <a:p>
                      <a:pPr algn="ctr">
                        <a:spcAft>
                          <a:spcPts val="0"/>
                        </a:spcAft>
                      </a:pPr>
                      <a:r>
                        <a:rPr lang="ja-JP" sz="1000" kern="0">
                          <a:effectLst/>
                        </a:rPr>
                        <a:t>客席を設けて酒類以外の飲物又は茶菓を客に飲食させる営業。トースト・かき氷</a:t>
                      </a:r>
                      <a:r>
                        <a:rPr lang="en-US" sz="1000" kern="0">
                          <a:effectLst/>
                        </a:rPr>
                        <a:t>OK.</a:t>
                      </a:r>
                      <a:r>
                        <a:rPr lang="ja-JP" sz="1000" kern="0">
                          <a:effectLst/>
                        </a:rPr>
                        <a:t>。サンドイッチ不可</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extLst>
                  <a:ext uri="{0D108BD9-81ED-4DB2-BD59-A6C34878D82A}">
                    <a16:rowId xmlns:a16="http://schemas.microsoft.com/office/drawing/2014/main" val="3729367843"/>
                  </a:ext>
                </a:extLst>
              </a:tr>
              <a:tr h="0">
                <a:tc>
                  <a:txBody>
                    <a:bodyPr/>
                    <a:lstStyle/>
                    <a:p>
                      <a:pPr algn="ctr">
                        <a:spcAft>
                          <a:spcPts val="0"/>
                        </a:spcAft>
                      </a:pPr>
                      <a:r>
                        <a:rPr lang="ja-JP" sz="1000" kern="0">
                          <a:effectLst/>
                        </a:rPr>
                        <a:t>飲食店・居酒屋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tc>
                  <a:txBody>
                    <a:bodyPr/>
                    <a:lstStyle/>
                    <a:p>
                      <a:pPr algn="ctr">
                        <a:spcAft>
                          <a:spcPts val="0"/>
                        </a:spcAft>
                      </a:pPr>
                      <a:r>
                        <a:rPr lang="ja-JP" sz="1000" kern="0">
                          <a:effectLst/>
                        </a:rPr>
                        <a:t>飲食店営業許可</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tc>
                  <a:txBody>
                    <a:bodyPr/>
                    <a:lstStyle/>
                    <a:p>
                      <a:pPr algn="ctr">
                        <a:spcAft>
                          <a:spcPts val="0"/>
                        </a:spcAft>
                      </a:pPr>
                      <a:r>
                        <a:rPr lang="ja-JP" sz="1000" kern="0">
                          <a:effectLst/>
                        </a:rPr>
                        <a:t>食品を調理し、客席を設けて客に飲食させる営業。アルコール提供可</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extLst>
                  <a:ext uri="{0D108BD9-81ED-4DB2-BD59-A6C34878D82A}">
                    <a16:rowId xmlns:a16="http://schemas.microsoft.com/office/drawing/2014/main" val="3949156910"/>
                  </a:ext>
                </a:extLst>
              </a:tr>
              <a:tr h="0">
                <a:tc>
                  <a:txBody>
                    <a:bodyPr/>
                    <a:lstStyle/>
                    <a:p>
                      <a:pPr algn="ctr">
                        <a:spcAft>
                          <a:spcPts val="0"/>
                        </a:spcAft>
                      </a:pPr>
                      <a:r>
                        <a:rPr lang="ja-JP" sz="1000" kern="0">
                          <a:effectLst/>
                        </a:rPr>
                        <a:t>バー・居酒屋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tc>
                  <a:txBody>
                    <a:bodyPr/>
                    <a:lstStyle/>
                    <a:p>
                      <a:pPr algn="ctr">
                        <a:spcAft>
                          <a:spcPts val="0"/>
                        </a:spcAft>
                      </a:pPr>
                      <a:r>
                        <a:rPr lang="ja-JP" sz="1000" kern="0">
                          <a:effectLst/>
                        </a:rPr>
                        <a:t>飲食店営業許可</a:t>
                      </a:r>
                      <a:br>
                        <a:rPr lang="en-US" sz="1000" kern="0">
                          <a:effectLst/>
                        </a:rPr>
                      </a:br>
                      <a:r>
                        <a:rPr lang="ja-JP" sz="1000" kern="0">
                          <a:effectLst/>
                        </a:rPr>
                        <a:t>深夜営業の届出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tc>
                  <a:txBody>
                    <a:bodyPr/>
                    <a:lstStyle/>
                    <a:p>
                      <a:pPr algn="ctr">
                        <a:spcAft>
                          <a:spcPts val="0"/>
                        </a:spcAft>
                      </a:pPr>
                      <a:r>
                        <a:rPr lang="ja-JP" sz="1000" kern="0">
                          <a:effectLst/>
                        </a:rPr>
                        <a:t>食品を調理し、客席を設けて客に飲食させる営業。深夜１２時以降もアルコール提供可</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extLst>
                  <a:ext uri="{0D108BD9-81ED-4DB2-BD59-A6C34878D82A}">
                    <a16:rowId xmlns:a16="http://schemas.microsoft.com/office/drawing/2014/main" val="1702955725"/>
                  </a:ext>
                </a:extLst>
              </a:tr>
              <a:tr h="0">
                <a:tc>
                  <a:txBody>
                    <a:bodyPr/>
                    <a:lstStyle/>
                    <a:p>
                      <a:pPr algn="ctr">
                        <a:spcAft>
                          <a:spcPts val="0"/>
                        </a:spcAft>
                      </a:pPr>
                      <a:r>
                        <a:rPr lang="ja-JP" sz="1000" kern="0">
                          <a:effectLst/>
                        </a:rPr>
                        <a:t>移動カフェ・移動販売</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tc>
                  <a:txBody>
                    <a:bodyPr/>
                    <a:lstStyle/>
                    <a:p>
                      <a:pPr algn="ctr">
                        <a:spcAft>
                          <a:spcPts val="0"/>
                        </a:spcAft>
                      </a:pPr>
                      <a:r>
                        <a:rPr lang="ja-JP" sz="1000" kern="0">
                          <a:effectLst/>
                        </a:rPr>
                        <a:t>調理営業許可</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tc>
                  <a:txBody>
                    <a:bodyPr/>
                    <a:lstStyle/>
                    <a:p>
                      <a:pPr algn="ctr">
                        <a:spcAft>
                          <a:spcPts val="0"/>
                        </a:spcAft>
                      </a:pPr>
                      <a:r>
                        <a:rPr lang="ja-JP" sz="1000" kern="0" dirty="0">
                          <a:effectLst/>
                        </a:rPr>
                        <a:t>車内で食品加工を行なう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28575" marR="28575" marT="28575" marB="28575" anchor="ctr"/>
                </a:tc>
                <a:extLst>
                  <a:ext uri="{0D108BD9-81ED-4DB2-BD59-A6C34878D82A}">
                    <a16:rowId xmlns:a16="http://schemas.microsoft.com/office/drawing/2014/main" val="876265655"/>
                  </a:ext>
                </a:extLst>
              </a:tr>
            </a:tbl>
          </a:graphicData>
        </a:graphic>
      </p:graphicFrame>
      <p:sp>
        <p:nvSpPr>
          <p:cNvPr id="6" name="Rectangle 1">
            <a:extLst>
              <a:ext uri="{FF2B5EF4-FFF2-40B4-BE49-F238E27FC236}">
                <a16:creationId xmlns:a16="http://schemas.microsoft.com/office/drawing/2014/main" id="{6E2330DF-8468-4853-9801-C11979555F70}"/>
              </a:ext>
            </a:extLst>
          </p:cNvPr>
          <p:cNvSpPr>
            <a:spLocks noChangeArrowheads="1"/>
          </p:cNvSpPr>
          <p:nvPr/>
        </p:nvSpPr>
        <p:spPr bwMode="auto">
          <a:xfrm>
            <a:off x="768408" y="1469311"/>
            <a:ext cx="6899936"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hlinkClick r:id="rId2"/>
              </a:rPr>
              <a:t>食品衛生管理者の資格（＠保健所</a:t>
            </a:r>
            <a:r>
              <a:rPr kumimoji="0" lang="en-US" altLang="ja-JP"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hlinkClick r:id="rId2"/>
              </a:rPr>
              <a:t>/</a:t>
            </a: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hlinkClick r:id="rId2"/>
              </a:rPr>
              <a:t>食品衛生協会）</a:t>
            </a: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　～　開業</a:t>
            </a:r>
            <a:r>
              <a:rPr kumimoji="0" lang="en-US" altLang="ja-JP"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a:t>
            </a: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ヶ月前　～ </a:t>
            </a:r>
            <a:endParaRPr kumimoji="0" lang="ja-JP" altLang="en-US" sz="11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hlinkClick r:id="rId3"/>
              </a:rPr>
              <a:t>営業許可の申請（＠保健所）</a:t>
            </a: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　　～　工事前　～ </a:t>
            </a:r>
            <a:endParaRPr kumimoji="0" lang="ja-JP" altLang="en-US" sz="11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hlinkClick r:id="rId4"/>
              </a:rPr>
              <a:t>消防署への届け出（＠消防署）</a:t>
            </a: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　～　設計段階　～ </a:t>
            </a:r>
            <a:endParaRPr kumimoji="0" lang="ja-JP" altLang="en-US" sz="1100" b="0" i="0" u="none" strike="noStrike" cap="none" normalizeH="0" baseline="0" dirty="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hlinkClick r:id="rId5"/>
              </a:rPr>
              <a:t>開業届けの提出（＠税務署）</a:t>
            </a: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　～　開業後</a:t>
            </a:r>
            <a:r>
              <a:rPr kumimoji="0" lang="en-US" altLang="ja-JP"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a:t>
            </a: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ヶ月以内　～</a:t>
            </a:r>
            <a:endParaRPr kumimoji="0" lang="ja-JP"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但し、酒類の取扱い有無やその販売時間帯、</a:t>
            </a:r>
            <a:b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b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移動販売の際は、そこで調理する</a:t>
            </a:r>
            <a:r>
              <a:rPr kumimoji="0" lang="en-US" altLang="ja-JP"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しないなどによって</a:t>
            </a:r>
            <a:b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br>
            <a:r>
              <a:rPr kumimoji="0" lang="ja-JP" altLang="en-US" sz="11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必要な許可証や申請する提出物などが変わってくるので</a:t>
            </a:r>
            <a:endParaRPr kumimoji="0" lang="ja-JP"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t>調理業の営業許可には２種類がありますが、大きな違いは</a:t>
            </a:r>
            <a:br>
              <a:rPr kumimoji="0" lang="ja-JP" altLang="en-US"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br>
            <a:r>
              <a:rPr kumimoji="0" lang="ja-JP" altLang="en-US" sz="1100" b="1"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t>飲食店</a:t>
            </a:r>
            <a:r>
              <a:rPr kumimoji="0" lang="ja-JP" altLang="en-US"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t>が食品に手を加えて調理することが</a:t>
            </a:r>
            <a:r>
              <a:rPr kumimoji="0" lang="ja-JP" altLang="en-US" sz="1100" b="0" i="0" u="none" strike="noStrike" cap="none" normalizeH="0" baseline="0" dirty="0">
                <a:ln>
                  <a:noFill/>
                </a:ln>
                <a:solidFill>
                  <a:srgbClr val="FF0000"/>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t>可能</a:t>
            </a:r>
            <a:br>
              <a:rPr kumimoji="0" lang="ja-JP" altLang="en-US"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br>
            <a:r>
              <a:rPr kumimoji="0" lang="ja-JP" altLang="en-US" sz="1100" b="1"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t>喫茶店</a:t>
            </a:r>
            <a:r>
              <a:rPr kumimoji="0" lang="ja-JP" altLang="en-US"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t>は食品に手を加えて提供することが</a:t>
            </a:r>
            <a:r>
              <a:rPr kumimoji="0" lang="ja-JP" altLang="en-US" sz="1100" b="0" i="0" u="none" strike="noStrike" cap="none" normalizeH="0" baseline="0" dirty="0">
                <a:ln>
                  <a:noFill/>
                </a:ln>
                <a:solidFill>
                  <a:srgbClr val="FF0000"/>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t>不可能</a:t>
            </a:r>
            <a:endParaRPr kumimoji="0" lang="ja-JP"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ＭＳ 明朝" panose="02020609040205080304" pitchFamily="17" charset="-128"/>
              </a:rPr>
              <a:t>※</a:t>
            </a:r>
            <a:r>
              <a:rPr kumimoji="0" lang="ja-JP" altLang="en-US"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t>店でケーキやお菓子などをお持ち帰りできるようにするには、菓子製造業の許可も必要</a:t>
            </a:r>
            <a:br>
              <a:rPr kumimoji="0" lang="ja-JP" altLang="en-US"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br>
            <a:r>
              <a:rPr kumimoji="0" lang="en-US" altLang="ja-JP"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ＭＳ 明朝" panose="02020609040205080304" pitchFamily="17" charset="-128"/>
              </a:rPr>
              <a:t>※</a:t>
            </a:r>
            <a:r>
              <a:rPr kumimoji="0" lang="ja-JP" altLang="en-US"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t>ドッグカフェの場合も特に別途必要な許可はない</a:t>
            </a:r>
            <a:br>
              <a:rPr kumimoji="0" lang="ja-JP" altLang="en-US"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br>
            <a:r>
              <a:rPr kumimoji="0" lang="en-US" altLang="ja-JP"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ＭＳ 明朝" panose="02020609040205080304" pitchFamily="17" charset="-128"/>
              </a:rPr>
              <a:t>※</a:t>
            </a:r>
            <a:r>
              <a:rPr kumimoji="0" lang="ja-JP" altLang="en-US" sz="1100" b="0" i="0" u="none" strike="noStrike" cap="none" normalizeH="0" baseline="0" dirty="0">
                <a:ln>
                  <a:noFill/>
                </a:ln>
                <a:solidFill>
                  <a:srgbClr val="333333"/>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t>自治体により、営業許可の基準に若干の違いあり　</a:t>
            </a:r>
            <a:r>
              <a:rPr kumimoji="0" lang="ja-JP" altLang="en-US" sz="1100" b="1" i="0" u="none" strike="noStrike" cap="none" normalizeH="0" baseline="0" dirty="0">
                <a:ln>
                  <a:noFill/>
                </a:ln>
                <a:solidFill>
                  <a:srgbClr val="FF0000"/>
                </a:solidFill>
                <a:effectLst/>
                <a:latin typeface="HG丸ｺﾞｼｯｸM-PRO" panose="020F0600000000000000" pitchFamily="50" charset="-128"/>
                <a:ea typeface="HG丸ｺﾞｼｯｸM-PRO" panose="020F0600000000000000" pitchFamily="50" charset="-128"/>
                <a:cs typeface="Courier New" panose="02070309020205020404" pitchFamily="49" charset="0"/>
              </a:rPr>
              <a:t>　詳細は必ず保健所に相談しましょう！</a:t>
            </a:r>
            <a:endParaRPr kumimoji="0" lang="ja-JP" altLang="en-US" sz="11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46451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2048" y="188640"/>
            <a:ext cx="7772400" cy="580926"/>
          </a:xfrm>
        </p:spPr>
        <p:txBody>
          <a:bodyPr>
            <a:normAutofit/>
          </a:bodyPr>
          <a:lstStyle/>
          <a:p>
            <a:r>
              <a:rPr lang="ja-JP" altLang="en-US" sz="2400" dirty="0">
                <a:latin typeface="HG丸ｺﾞｼｯｸM-PRO" panose="020F0600000000000000" pitchFamily="50" charset="-128"/>
                <a:ea typeface="HG丸ｺﾞｼｯｸM-PRO" panose="020F0600000000000000" pitchFamily="50" charset="-128"/>
              </a:rPr>
              <a:t>コンセプトを考えたメニュー作り</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25</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コンテンツ プレースホルダー 6">
            <a:extLst>
              <a:ext uri="{FF2B5EF4-FFF2-40B4-BE49-F238E27FC236}">
                <a16:creationId xmlns:a16="http://schemas.microsoft.com/office/drawing/2014/main" id="{F723B9CC-7356-4A3A-9060-C9A65A6D001A}"/>
              </a:ext>
            </a:extLst>
          </p:cNvPr>
          <p:cNvSpPr>
            <a:spLocks noGrp="1"/>
          </p:cNvSpPr>
          <p:nvPr>
            <p:ph idx="1"/>
          </p:nvPr>
        </p:nvSpPr>
        <p:spPr>
          <a:xfrm>
            <a:off x="832048" y="1025419"/>
            <a:ext cx="7290055" cy="5189433"/>
          </a:xfrm>
        </p:spPr>
        <p:txBody>
          <a:bodyPr>
            <a:normAutofit fontScale="32500" lnSpcReduction="20000"/>
          </a:bodyPr>
          <a:lstStyle/>
          <a:p>
            <a:r>
              <a:rPr lang="en-US" altLang="ja-JP" dirty="0"/>
              <a:t> </a:t>
            </a:r>
            <a:endParaRPr lang="ja-JP" altLang="ja-JP" dirty="0"/>
          </a:p>
          <a:p>
            <a:pPr lvl="0"/>
            <a:r>
              <a:rPr lang="ja-JP" altLang="ja-JP" sz="4400" b="1" dirty="0">
                <a:latin typeface="HG丸ｺﾞｼｯｸM-PRO" panose="020F0600000000000000" pitchFamily="50" charset="-128"/>
                <a:ea typeface="HG丸ｺﾞｼｯｸM-PRO" panose="020F0600000000000000" pitchFamily="50" charset="-128"/>
              </a:rPr>
              <a:t>コンセプトから考え個性のある</a:t>
            </a:r>
            <a:r>
              <a:rPr lang="ja-JP" altLang="en-US" sz="4400" b="1" dirty="0">
                <a:latin typeface="HG丸ｺﾞｼｯｸM-PRO" panose="020F0600000000000000" pitchFamily="50" charset="-128"/>
                <a:ea typeface="HG丸ｺﾞｼｯｸM-PRO" panose="020F0600000000000000" pitchFamily="50" charset="-128"/>
              </a:rPr>
              <a:t>ウリの</a:t>
            </a:r>
            <a:r>
              <a:rPr lang="ja-JP" altLang="ja-JP" sz="4400" b="1" dirty="0">
                <a:latin typeface="HG丸ｺﾞｼｯｸM-PRO" panose="020F0600000000000000" pitchFamily="50" charset="-128"/>
                <a:ea typeface="HG丸ｺﾞｼｯｸM-PRO" panose="020F0600000000000000" pitchFamily="50" charset="-128"/>
              </a:rPr>
              <a:t>メニューを作る</a:t>
            </a:r>
            <a:endParaRPr lang="ja-JP" altLang="ja-JP" sz="4400" dirty="0">
              <a:latin typeface="HG丸ｺﾞｼｯｸM-PRO" panose="020F0600000000000000" pitchFamily="50" charset="-128"/>
              <a:ea typeface="HG丸ｺﾞｼｯｸM-PRO" panose="020F0600000000000000" pitchFamily="50" charset="-128"/>
            </a:endParaRPr>
          </a:p>
          <a:p>
            <a:r>
              <a:rPr lang="ja-JP" altLang="ja-JP" sz="4400" dirty="0">
                <a:latin typeface="HG丸ｺﾞｼｯｸM-PRO" panose="020F0600000000000000" pitchFamily="50" charset="-128"/>
                <a:ea typeface="HG丸ｺﾞｼｯｸM-PRO" panose="020F0600000000000000" pitchFamily="50" charset="-128"/>
              </a:rPr>
              <a:t>流行っているから○○のメニューにしようなどと具体的な料理からメニュー作りを始</a:t>
            </a:r>
            <a:endParaRPr lang="en-US" altLang="ja-JP" sz="4400" dirty="0">
              <a:latin typeface="HG丸ｺﾞｼｯｸM-PRO" panose="020F0600000000000000" pitchFamily="50" charset="-128"/>
              <a:ea typeface="HG丸ｺﾞｼｯｸM-PRO" panose="020F0600000000000000" pitchFamily="50" charset="-128"/>
            </a:endParaRPr>
          </a:p>
          <a:p>
            <a:r>
              <a:rPr lang="ja-JP" altLang="ja-JP" sz="4400" dirty="0">
                <a:latin typeface="HG丸ｺﾞｼｯｸM-PRO" panose="020F0600000000000000" pitchFamily="50" charset="-128"/>
                <a:ea typeface="HG丸ｺﾞｼｯｸM-PRO" panose="020F0600000000000000" pitchFamily="50" charset="-128"/>
              </a:rPr>
              <a:t>めたりします。</a:t>
            </a:r>
          </a:p>
          <a:p>
            <a:r>
              <a:rPr lang="ja-JP" altLang="ja-JP" sz="4400" dirty="0">
                <a:latin typeface="HG丸ｺﾞｼｯｸM-PRO" panose="020F0600000000000000" pitchFamily="50" charset="-128"/>
                <a:ea typeface="HG丸ｺﾞｼｯｸM-PRO" panose="020F0600000000000000" pitchFamily="50" charset="-128"/>
              </a:rPr>
              <a:t>メニューは店のコンセプトから考えていかなければいけない。</a:t>
            </a:r>
          </a:p>
          <a:p>
            <a:pPr lvl="0"/>
            <a:r>
              <a:rPr lang="ja-JP" altLang="en-US" sz="4400" b="1" dirty="0">
                <a:latin typeface="HG丸ｺﾞｼｯｸM-PRO" panose="020F0600000000000000" pitchFamily="50" charset="-128"/>
                <a:ea typeface="HG丸ｺﾞｼｯｸM-PRO" panose="020F0600000000000000" pitchFamily="50" charset="-128"/>
              </a:rPr>
              <a:t>①</a:t>
            </a:r>
            <a:r>
              <a:rPr lang="ja-JP" altLang="ja-JP" sz="4400" b="1" dirty="0">
                <a:latin typeface="HG丸ｺﾞｼｯｸM-PRO" panose="020F0600000000000000" pitchFamily="50" charset="-128"/>
                <a:ea typeface="HG丸ｺﾞｼｯｸM-PRO" panose="020F0600000000000000" pitchFamily="50" charset="-128"/>
              </a:rPr>
              <a:t>主となるメニューを考える</a:t>
            </a:r>
            <a:endParaRPr lang="ja-JP" altLang="ja-JP" sz="4400" dirty="0">
              <a:latin typeface="HG丸ｺﾞｼｯｸM-PRO" panose="020F0600000000000000" pitchFamily="50" charset="-128"/>
              <a:ea typeface="HG丸ｺﾞｼｯｸM-PRO" panose="020F0600000000000000" pitchFamily="50" charset="-128"/>
            </a:endParaRPr>
          </a:p>
          <a:p>
            <a:r>
              <a:rPr lang="en-US" altLang="ja-JP" sz="4400" b="1" dirty="0">
                <a:latin typeface="HG丸ｺﾞｼｯｸM-PRO" panose="020F0600000000000000" pitchFamily="50" charset="-128"/>
                <a:ea typeface="HG丸ｺﾞｼｯｸM-PRO" panose="020F0600000000000000" pitchFamily="50" charset="-128"/>
              </a:rPr>
              <a:t> </a:t>
            </a:r>
            <a:r>
              <a:rPr lang="ja-JP" altLang="ja-JP" sz="4400" dirty="0">
                <a:latin typeface="HG丸ｺﾞｼｯｸM-PRO" panose="020F0600000000000000" pitchFamily="50" charset="-128"/>
                <a:ea typeface="HG丸ｺﾞｼｯｸM-PRO" panose="020F0600000000000000" pitchFamily="50" charset="-128"/>
              </a:rPr>
              <a:t>　　この店のコンセプトを表現するには、○○が必要</a:t>
            </a:r>
            <a:r>
              <a:rPr lang="ja-JP" altLang="ja-JP" sz="4400" dirty="0" err="1">
                <a:latin typeface="HG丸ｺﾞｼｯｸM-PRO" panose="020F0600000000000000" pitchFamily="50" charset="-128"/>
                <a:ea typeface="HG丸ｺﾞｼｯｸM-PRO" panose="020F0600000000000000" pitchFamily="50" charset="-128"/>
              </a:rPr>
              <a:t>だな</a:t>
            </a:r>
            <a:r>
              <a:rPr lang="ja-JP" altLang="ja-JP" sz="4400" dirty="0">
                <a:latin typeface="HG丸ｺﾞｼｯｸM-PRO" panose="020F0600000000000000" pitchFamily="50" charset="-128"/>
                <a:ea typeface="HG丸ｺﾞｼｯｸM-PRO" panose="020F0600000000000000" pitchFamily="50" charset="-128"/>
              </a:rPr>
              <a:t>など</a:t>
            </a:r>
          </a:p>
          <a:p>
            <a:r>
              <a:rPr lang="en-US" altLang="ja-JP" sz="4400" dirty="0">
                <a:latin typeface="HG丸ｺﾞｼｯｸM-PRO" panose="020F0600000000000000" pitchFamily="50" charset="-128"/>
                <a:ea typeface="HG丸ｺﾞｼｯｸM-PRO" panose="020F0600000000000000" pitchFamily="50" charset="-128"/>
              </a:rPr>
              <a:t> </a:t>
            </a:r>
            <a:r>
              <a:rPr lang="ja-JP" altLang="en-US" sz="4400" dirty="0">
                <a:latin typeface="HG丸ｺﾞｼｯｸM-PRO" panose="020F0600000000000000" pitchFamily="50" charset="-128"/>
                <a:ea typeface="HG丸ｺﾞｼｯｸM-PRO" panose="020F0600000000000000" pitchFamily="50" charset="-128"/>
              </a:rPr>
              <a:t>②</a:t>
            </a:r>
            <a:r>
              <a:rPr lang="ja-JP" altLang="ja-JP" sz="4400" b="1" dirty="0">
                <a:latin typeface="HG丸ｺﾞｼｯｸM-PRO" panose="020F0600000000000000" pitchFamily="50" charset="-128"/>
                <a:ea typeface="HG丸ｺﾞｼｯｸM-PRO" panose="020F0600000000000000" pitchFamily="50" charset="-128"/>
              </a:rPr>
              <a:t>トレンドをつかむ</a:t>
            </a:r>
            <a:endParaRPr lang="ja-JP" altLang="ja-JP" sz="4400" dirty="0">
              <a:latin typeface="HG丸ｺﾞｼｯｸM-PRO" panose="020F0600000000000000" pitchFamily="50" charset="-128"/>
              <a:ea typeface="HG丸ｺﾞｼｯｸM-PRO" panose="020F0600000000000000" pitchFamily="50" charset="-128"/>
            </a:endParaRPr>
          </a:p>
          <a:p>
            <a:r>
              <a:rPr lang="en-US" altLang="ja-JP" sz="4400" b="1" dirty="0">
                <a:latin typeface="HG丸ｺﾞｼｯｸM-PRO" panose="020F0600000000000000" pitchFamily="50" charset="-128"/>
                <a:ea typeface="HG丸ｺﾞｼｯｸM-PRO" panose="020F0600000000000000" pitchFamily="50" charset="-128"/>
              </a:rPr>
              <a:t> </a:t>
            </a:r>
            <a:r>
              <a:rPr lang="ja-JP" altLang="ja-JP" sz="4400" dirty="0">
                <a:latin typeface="HG丸ｺﾞｼｯｸM-PRO" panose="020F0600000000000000" pitchFamily="50" charset="-128"/>
                <a:ea typeface="HG丸ｺﾞｼｯｸM-PRO" panose="020F0600000000000000" pitchFamily="50" charset="-128"/>
              </a:rPr>
              <a:t>　　主となるメニューができたら全体の構図を考える。</a:t>
            </a:r>
          </a:p>
          <a:p>
            <a:r>
              <a:rPr lang="ja-JP" altLang="ja-JP" sz="4400" dirty="0">
                <a:latin typeface="HG丸ｺﾞｼｯｸM-PRO" panose="020F0600000000000000" pitchFamily="50" charset="-128"/>
                <a:ea typeface="HG丸ｺﾞｼｯｸM-PRO" panose="020F0600000000000000" pitchFamily="50" charset="-128"/>
              </a:rPr>
              <a:t>　　「お客様が何を求めているのか」を察知してメニューに取り込んでいく</a:t>
            </a:r>
          </a:p>
          <a:p>
            <a:pPr lvl="0"/>
            <a:r>
              <a:rPr lang="ja-JP" altLang="en-US" sz="4400" b="1" dirty="0">
                <a:latin typeface="HG丸ｺﾞｼｯｸM-PRO" panose="020F0600000000000000" pitchFamily="50" charset="-128"/>
                <a:ea typeface="HG丸ｺﾞｼｯｸM-PRO" panose="020F0600000000000000" pitchFamily="50" charset="-128"/>
              </a:rPr>
              <a:t>③</a:t>
            </a:r>
            <a:r>
              <a:rPr lang="ja-JP" altLang="ja-JP" sz="4400" b="1" dirty="0">
                <a:latin typeface="HG丸ｺﾞｼｯｸM-PRO" panose="020F0600000000000000" pitchFamily="50" charset="-128"/>
                <a:ea typeface="HG丸ｺﾞｼｯｸM-PRO" panose="020F0600000000000000" pitchFamily="50" charset="-128"/>
              </a:rPr>
              <a:t>味は、店の利用パターンによって決める</a:t>
            </a:r>
            <a:endParaRPr lang="ja-JP" altLang="ja-JP" sz="4400" dirty="0">
              <a:latin typeface="HG丸ｺﾞｼｯｸM-PRO" panose="020F0600000000000000" pitchFamily="50" charset="-128"/>
              <a:ea typeface="HG丸ｺﾞｼｯｸM-PRO" panose="020F0600000000000000" pitchFamily="50" charset="-128"/>
            </a:endParaRPr>
          </a:p>
          <a:p>
            <a:r>
              <a:rPr lang="ja-JP" altLang="en-US" sz="4400" dirty="0">
                <a:latin typeface="HG丸ｺﾞｼｯｸM-PRO" panose="020F0600000000000000" pitchFamily="50" charset="-128"/>
                <a:ea typeface="HG丸ｺﾞｼｯｸM-PRO" panose="020F0600000000000000" pitchFamily="50" charset="-128"/>
              </a:rPr>
              <a:t>　　</a:t>
            </a:r>
            <a:r>
              <a:rPr lang="ja-JP" altLang="ja-JP" sz="4400" dirty="0">
                <a:latin typeface="HG丸ｺﾞｼｯｸM-PRO" panose="020F0600000000000000" pitchFamily="50" charset="-128"/>
                <a:ea typeface="HG丸ｺﾞｼｯｸM-PRO" panose="020F0600000000000000" pitchFamily="50" charset="-128"/>
              </a:rPr>
              <a:t>インパクトのある料理</a:t>
            </a:r>
          </a:p>
          <a:p>
            <a:r>
              <a:rPr lang="ja-JP" altLang="ja-JP" sz="4400" dirty="0">
                <a:latin typeface="HG丸ｺﾞｼｯｸM-PRO" panose="020F0600000000000000" pitchFamily="50" charset="-128"/>
                <a:ea typeface="HG丸ｺﾞｼｯｸM-PRO" panose="020F0600000000000000" pitchFamily="50" charset="-128"/>
              </a:rPr>
              <a:t>　　家庭的な料理</a:t>
            </a:r>
          </a:p>
          <a:p>
            <a:r>
              <a:rPr lang="en-US" altLang="ja-JP" sz="4400" dirty="0">
                <a:latin typeface="HG丸ｺﾞｼｯｸM-PRO" panose="020F0600000000000000" pitchFamily="50" charset="-128"/>
                <a:ea typeface="HG丸ｺﾞｼｯｸM-PRO" panose="020F0600000000000000" pitchFamily="50" charset="-128"/>
              </a:rPr>
              <a:t> </a:t>
            </a:r>
            <a:r>
              <a:rPr lang="ja-JP" altLang="en-US" sz="4400" dirty="0">
                <a:latin typeface="HG丸ｺﾞｼｯｸM-PRO" panose="020F0600000000000000" pitchFamily="50" charset="-128"/>
                <a:ea typeface="HG丸ｺﾞｼｯｸM-PRO" panose="020F0600000000000000" pitchFamily="50" charset="-128"/>
              </a:rPr>
              <a:t>➃</a:t>
            </a:r>
            <a:r>
              <a:rPr lang="ja-JP" altLang="ja-JP" sz="4400" b="1" dirty="0">
                <a:latin typeface="HG丸ｺﾞｼｯｸM-PRO" panose="020F0600000000000000" pitchFamily="50" charset="-128"/>
                <a:ea typeface="HG丸ｺﾞｼｯｸM-PRO" panose="020F0600000000000000" pitchFamily="50" charset="-128"/>
              </a:rPr>
              <a:t>主となるメニューと対比するメニューを作る</a:t>
            </a:r>
            <a:endParaRPr lang="ja-JP" altLang="ja-JP" sz="4400" dirty="0">
              <a:latin typeface="HG丸ｺﾞｼｯｸM-PRO" panose="020F0600000000000000" pitchFamily="50" charset="-128"/>
              <a:ea typeface="HG丸ｺﾞｼｯｸM-PRO" panose="020F0600000000000000" pitchFamily="50" charset="-128"/>
            </a:endParaRPr>
          </a:p>
          <a:p>
            <a:r>
              <a:rPr lang="en-US" altLang="ja-JP" sz="4400" b="1" dirty="0">
                <a:latin typeface="HG丸ｺﾞｼｯｸM-PRO" panose="020F0600000000000000" pitchFamily="50" charset="-128"/>
                <a:ea typeface="HG丸ｺﾞｼｯｸM-PRO" panose="020F0600000000000000" pitchFamily="50" charset="-128"/>
              </a:rPr>
              <a:t> </a:t>
            </a:r>
            <a:r>
              <a:rPr lang="ja-JP" altLang="en-US" sz="4400" b="1" dirty="0">
                <a:latin typeface="HG丸ｺﾞｼｯｸM-PRO" panose="020F0600000000000000" pitchFamily="50" charset="-128"/>
                <a:ea typeface="HG丸ｺﾞｼｯｸM-PRO" panose="020F0600000000000000" pitchFamily="50" charset="-128"/>
              </a:rPr>
              <a:t>　　</a:t>
            </a:r>
            <a:r>
              <a:rPr lang="ja-JP" altLang="ja-JP" sz="4400" dirty="0">
                <a:latin typeface="HG丸ｺﾞｼｯｸM-PRO" panose="020F0600000000000000" pitchFamily="50" charset="-128"/>
                <a:ea typeface="HG丸ｺﾞｼｯｸM-PRO" panose="020F0600000000000000" pitchFamily="50" charset="-128"/>
              </a:rPr>
              <a:t>ターゲットと一緒に来店する客層をフォローするメニューを作る</a:t>
            </a:r>
            <a:endParaRPr lang="ja-JP" altLang="en-US" sz="4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666556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32048" y="188640"/>
            <a:ext cx="7772400" cy="580926"/>
          </a:xfrm>
        </p:spPr>
        <p:txBody>
          <a:bodyPr>
            <a:normAutofit/>
          </a:bodyPr>
          <a:lstStyle/>
          <a:p>
            <a:r>
              <a:rPr lang="ja-JP" altLang="en-US" sz="2400" dirty="0">
                <a:latin typeface="HG丸ｺﾞｼｯｸM-PRO" panose="020F0600000000000000" pitchFamily="50" charset="-128"/>
                <a:ea typeface="HG丸ｺﾞｼｯｸM-PRO" panose="020F0600000000000000" pitchFamily="50" charset="-128"/>
              </a:rPr>
              <a:t>メニュー開発の手順（個人店舗）</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26</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コンテンツ プレースホルダー 6">
            <a:extLst>
              <a:ext uri="{FF2B5EF4-FFF2-40B4-BE49-F238E27FC236}">
                <a16:creationId xmlns:a16="http://schemas.microsoft.com/office/drawing/2014/main" id="{F723B9CC-7356-4A3A-9060-C9A65A6D001A}"/>
              </a:ext>
            </a:extLst>
          </p:cNvPr>
          <p:cNvSpPr>
            <a:spLocks noGrp="1"/>
          </p:cNvSpPr>
          <p:nvPr>
            <p:ph idx="1"/>
          </p:nvPr>
        </p:nvSpPr>
        <p:spPr>
          <a:xfrm>
            <a:off x="832048" y="1417319"/>
            <a:ext cx="7290055" cy="4675971"/>
          </a:xfrm>
        </p:spPr>
        <p:txBody>
          <a:bodyPr>
            <a:normAutofit/>
          </a:bodyPr>
          <a:lstStyle/>
          <a:p>
            <a:endParaRPr lang="ja-JP" altLang="en-US" dirty="0"/>
          </a:p>
          <a:p>
            <a:r>
              <a:rPr lang="ja-JP" altLang="en-US" dirty="0"/>
              <a:t>①	メニュー構成（コンセプトを考える）</a:t>
            </a:r>
            <a:endParaRPr lang="en-US" altLang="ja-JP" dirty="0"/>
          </a:p>
          <a:p>
            <a:endParaRPr lang="ja-JP" altLang="en-US" dirty="0"/>
          </a:p>
          <a:p>
            <a:r>
              <a:rPr lang="ja-JP" altLang="en-US" dirty="0"/>
              <a:t>②	試作・試食（原価計算を忘れずに）</a:t>
            </a:r>
            <a:endParaRPr lang="en-US" altLang="ja-JP" dirty="0"/>
          </a:p>
          <a:p>
            <a:endParaRPr lang="ja-JP" altLang="en-US" dirty="0"/>
          </a:p>
          <a:p>
            <a:r>
              <a:rPr lang="ja-JP" altLang="en-US" dirty="0"/>
              <a:t>③	修正・再試食</a:t>
            </a:r>
            <a:endParaRPr lang="en-US" altLang="ja-JP" dirty="0"/>
          </a:p>
          <a:p>
            <a:endParaRPr lang="ja-JP" altLang="en-US" dirty="0"/>
          </a:p>
          <a:p>
            <a:r>
              <a:rPr lang="ja-JP" altLang="en-US" dirty="0"/>
              <a:t>④	レシピ化・原価計算</a:t>
            </a:r>
            <a:endParaRPr lang="en-US" altLang="ja-JP" dirty="0"/>
          </a:p>
          <a:p>
            <a:endParaRPr lang="ja-JP" altLang="en-US" dirty="0"/>
          </a:p>
          <a:p>
            <a:r>
              <a:rPr lang="ja-JP" altLang="en-US" dirty="0"/>
              <a:t>⑤	メニューデビュー</a:t>
            </a:r>
          </a:p>
          <a:p>
            <a:endParaRPr lang="ja-JP" altLang="en-US" dirty="0"/>
          </a:p>
          <a:p>
            <a:endParaRPr lang="ja-JP" altLang="en-US" dirty="0"/>
          </a:p>
        </p:txBody>
      </p:sp>
      <p:sp>
        <p:nvSpPr>
          <p:cNvPr id="2" name="矢印: 下 1">
            <a:extLst>
              <a:ext uri="{FF2B5EF4-FFF2-40B4-BE49-F238E27FC236}">
                <a16:creationId xmlns:a16="http://schemas.microsoft.com/office/drawing/2014/main" id="{E950C18D-5E3A-468E-AA65-8CEC13DBCF10}"/>
              </a:ext>
            </a:extLst>
          </p:cNvPr>
          <p:cNvSpPr/>
          <p:nvPr/>
        </p:nvSpPr>
        <p:spPr>
          <a:xfrm>
            <a:off x="2627784" y="2259819"/>
            <a:ext cx="504056" cy="3600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矢印: 下 7">
            <a:extLst>
              <a:ext uri="{FF2B5EF4-FFF2-40B4-BE49-F238E27FC236}">
                <a16:creationId xmlns:a16="http://schemas.microsoft.com/office/drawing/2014/main" id="{69B28CD5-595F-457F-804C-B7DEF27A319C}"/>
              </a:ext>
            </a:extLst>
          </p:cNvPr>
          <p:cNvSpPr/>
          <p:nvPr/>
        </p:nvSpPr>
        <p:spPr>
          <a:xfrm>
            <a:off x="2627784" y="4168058"/>
            <a:ext cx="504056" cy="3600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矢印: 下 8">
            <a:extLst>
              <a:ext uri="{FF2B5EF4-FFF2-40B4-BE49-F238E27FC236}">
                <a16:creationId xmlns:a16="http://schemas.microsoft.com/office/drawing/2014/main" id="{510F15D9-635A-4785-A408-5BACA1A1B6B8}"/>
              </a:ext>
            </a:extLst>
          </p:cNvPr>
          <p:cNvSpPr/>
          <p:nvPr/>
        </p:nvSpPr>
        <p:spPr>
          <a:xfrm>
            <a:off x="2602625" y="5080669"/>
            <a:ext cx="504056" cy="3600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下 9">
            <a:extLst>
              <a:ext uri="{FF2B5EF4-FFF2-40B4-BE49-F238E27FC236}">
                <a16:creationId xmlns:a16="http://schemas.microsoft.com/office/drawing/2014/main" id="{106F47DF-2976-4164-AA89-29BA3CFC4ABE}"/>
              </a:ext>
            </a:extLst>
          </p:cNvPr>
          <p:cNvSpPr/>
          <p:nvPr/>
        </p:nvSpPr>
        <p:spPr>
          <a:xfrm>
            <a:off x="2632705" y="3167480"/>
            <a:ext cx="504056" cy="3600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303535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27584" y="188640"/>
            <a:ext cx="7772400" cy="724942"/>
          </a:xfrm>
        </p:spPr>
        <p:txBody>
          <a:bodyPr>
            <a:normAutofit/>
          </a:bodyPr>
          <a:lstStyle/>
          <a:p>
            <a:r>
              <a:rPr lang="ja-JP" altLang="ja-JP" sz="2400" b="1" dirty="0">
                <a:latin typeface="HG丸ｺﾞｼｯｸM-PRO" panose="020F0600000000000000" pitchFamily="50" charset="-128"/>
                <a:ea typeface="HG丸ｺﾞｼｯｸM-PRO" panose="020F0600000000000000" pitchFamily="50" charset="-128"/>
              </a:rPr>
              <a:t>仕入れ</a:t>
            </a:r>
            <a:r>
              <a:rPr lang="ja-JP" altLang="en-US" sz="2400" b="1" dirty="0">
                <a:latin typeface="HG丸ｺﾞｼｯｸM-PRO" panose="020F0600000000000000" pitchFamily="50" charset="-128"/>
                <a:ea typeface="HG丸ｺﾞｼｯｸM-PRO" panose="020F0600000000000000" pitchFamily="50" charset="-128"/>
              </a:rPr>
              <a:t>と原価の考え方</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27</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10" name="表 9">
            <a:extLst>
              <a:ext uri="{FF2B5EF4-FFF2-40B4-BE49-F238E27FC236}">
                <a16:creationId xmlns:a16="http://schemas.microsoft.com/office/drawing/2014/main" id="{7A477E0C-7104-4577-8668-7813A0147078}"/>
              </a:ext>
            </a:extLst>
          </p:cNvPr>
          <p:cNvGraphicFramePr>
            <a:graphicFrameLocks noGrp="1"/>
          </p:cNvGraphicFramePr>
          <p:nvPr>
            <p:extLst>
              <p:ext uri="{D42A27DB-BD31-4B8C-83A1-F6EECF244321}">
                <p14:modId xmlns:p14="http://schemas.microsoft.com/office/powerpoint/2010/main" val="49451924"/>
              </p:ext>
            </p:extLst>
          </p:nvPr>
        </p:nvGraphicFramePr>
        <p:xfrm>
          <a:off x="673702" y="1530390"/>
          <a:ext cx="7289800" cy="3797220"/>
        </p:xfrm>
        <a:graphic>
          <a:graphicData uri="http://schemas.openxmlformats.org/drawingml/2006/table">
            <a:tbl>
              <a:tblPr/>
              <a:tblGrid>
                <a:gridCol w="383513">
                  <a:extLst>
                    <a:ext uri="{9D8B030D-6E8A-4147-A177-3AD203B41FA5}">
                      <a16:colId xmlns:a16="http://schemas.microsoft.com/office/drawing/2014/main" val="3567621669"/>
                    </a:ext>
                  </a:extLst>
                </a:gridCol>
                <a:gridCol w="1835385">
                  <a:extLst>
                    <a:ext uri="{9D8B030D-6E8A-4147-A177-3AD203B41FA5}">
                      <a16:colId xmlns:a16="http://schemas.microsoft.com/office/drawing/2014/main" val="3033247950"/>
                    </a:ext>
                  </a:extLst>
                </a:gridCol>
                <a:gridCol w="630058">
                  <a:extLst>
                    <a:ext uri="{9D8B030D-6E8A-4147-A177-3AD203B41FA5}">
                      <a16:colId xmlns:a16="http://schemas.microsoft.com/office/drawing/2014/main" val="3091568185"/>
                    </a:ext>
                  </a:extLst>
                </a:gridCol>
                <a:gridCol w="264807">
                  <a:extLst>
                    <a:ext uri="{9D8B030D-6E8A-4147-A177-3AD203B41FA5}">
                      <a16:colId xmlns:a16="http://schemas.microsoft.com/office/drawing/2014/main" val="4130144361"/>
                    </a:ext>
                  </a:extLst>
                </a:gridCol>
                <a:gridCol w="748764">
                  <a:extLst>
                    <a:ext uri="{9D8B030D-6E8A-4147-A177-3AD203B41FA5}">
                      <a16:colId xmlns:a16="http://schemas.microsoft.com/office/drawing/2014/main" val="4191593652"/>
                    </a:ext>
                  </a:extLst>
                </a:gridCol>
                <a:gridCol w="374383">
                  <a:extLst>
                    <a:ext uri="{9D8B030D-6E8A-4147-A177-3AD203B41FA5}">
                      <a16:colId xmlns:a16="http://schemas.microsoft.com/office/drawing/2014/main" val="2113376676"/>
                    </a:ext>
                  </a:extLst>
                </a:gridCol>
                <a:gridCol w="283070">
                  <a:extLst>
                    <a:ext uri="{9D8B030D-6E8A-4147-A177-3AD203B41FA5}">
                      <a16:colId xmlns:a16="http://schemas.microsoft.com/office/drawing/2014/main" val="2549456726"/>
                    </a:ext>
                  </a:extLst>
                </a:gridCol>
                <a:gridCol w="748764">
                  <a:extLst>
                    <a:ext uri="{9D8B030D-6E8A-4147-A177-3AD203B41FA5}">
                      <a16:colId xmlns:a16="http://schemas.microsoft.com/office/drawing/2014/main" val="1049134659"/>
                    </a:ext>
                  </a:extLst>
                </a:gridCol>
                <a:gridCol w="949653">
                  <a:extLst>
                    <a:ext uri="{9D8B030D-6E8A-4147-A177-3AD203B41FA5}">
                      <a16:colId xmlns:a16="http://schemas.microsoft.com/office/drawing/2014/main" val="3380571907"/>
                    </a:ext>
                  </a:extLst>
                </a:gridCol>
                <a:gridCol w="401776">
                  <a:extLst>
                    <a:ext uri="{9D8B030D-6E8A-4147-A177-3AD203B41FA5}">
                      <a16:colId xmlns:a16="http://schemas.microsoft.com/office/drawing/2014/main" val="526363919"/>
                    </a:ext>
                  </a:extLst>
                </a:gridCol>
                <a:gridCol w="669627">
                  <a:extLst>
                    <a:ext uri="{9D8B030D-6E8A-4147-A177-3AD203B41FA5}">
                      <a16:colId xmlns:a16="http://schemas.microsoft.com/office/drawing/2014/main" val="2743789360"/>
                    </a:ext>
                  </a:extLst>
                </a:gridCol>
              </a:tblGrid>
              <a:tr h="243802">
                <a:tc gridSpan="8">
                  <a:txBody>
                    <a:bodyPr/>
                    <a:lstStyle/>
                    <a:p>
                      <a:pPr algn="ctr" fontAlgn="ctr"/>
                      <a:r>
                        <a:rPr lang="ja-JP" altLang="en-US" sz="1000" b="1" i="0" u="none" strike="noStrike">
                          <a:effectLst/>
                          <a:latin typeface="HG丸ｺﾞｼｯｸM-PRO" panose="020F0600000000000000" pitchFamily="50" charset="-128"/>
                          <a:ea typeface="HG丸ｺﾞｼｯｸM-PRO" panose="020F0600000000000000" pitchFamily="50" charset="-128"/>
                        </a:rPr>
                        <a:t>メニュー名</a:t>
                      </a:r>
                    </a:p>
                  </a:txBody>
                  <a:tcPr marL="9097" marR="9097" marT="90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000" b="1" i="0" u="none" strike="noStrike">
                          <a:effectLst/>
                          <a:latin typeface="HG丸ｺﾞｼｯｸM-PRO" panose="020F0600000000000000" pitchFamily="50" charset="-128"/>
                          <a:ea typeface="HG丸ｺﾞｼｯｸM-PRO" panose="020F0600000000000000" pitchFamily="50" charset="-128"/>
                        </a:rPr>
                        <a:t>売　価</a:t>
                      </a:r>
                    </a:p>
                  </a:txBody>
                  <a:tcPr marL="9097" marR="9097" marT="90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b"/>
                      <a:r>
                        <a:rPr lang="en-US" altLang="ja-JP" sz="1000" b="0" i="0" u="none" strike="noStrike">
                          <a:effectLst/>
                          <a:latin typeface="HG丸ｺﾞｼｯｸM-PRO" panose="020F0600000000000000" pitchFamily="50" charset="-128"/>
                          <a:ea typeface="HG丸ｺﾞｼｯｸM-PRO" panose="020F0600000000000000" pitchFamily="50" charset="-128"/>
                        </a:rPr>
                        <a:t>¥380 </a:t>
                      </a:r>
                    </a:p>
                  </a:txBody>
                  <a:tcPr marL="9097" marR="9097" marT="9097"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300426074"/>
                  </a:ext>
                </a:extLst>
              </a:tr>
              <a:tr h="243802">
                <a:tc rowSpan="2" gridSpan="8">
                  <a:txBody>
                    <a:bodyPr/>
                    <a:lstStyle/>
                    <a:p>
                      <a:pPr algn="ctr" fontAlgn="ctr"/>
                      <a:r>
                        <a:rPr lang="ja-JP" altLang="en-US" sz="1100" b="0" i="0" u="none" strike="noStrike">
                          <a:effectLst/>
                          <a:latin typeface="HG丸ｺﾞｼｯｸM-PRO" panose="020F0600000000000000" pitchFamily="50" charset="-128"/>
                          <a:ea typeface="HG丸ｺﾞｼｯｸM-PRO" panose="020F0600000000000000" pitchFamily="50" charset="-128"/>
                        </a:rPr>
                        <a:t>ピクルス</a:t>
                      </a:r>
                    </a:p>
                  </a:txBody>
                  <a:tcPr marL="9097" marR="9097" marT="90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ctr" fontAlgn="ctr"/>
                      <a:r>
                        <a:rPr lang="ja-JP" altLang="en-US" sz="1000" b="1" i="0" u="none" strike="noStrike">
                          <a:effectLst/>
                          <a:latin typeface="HG丸ｺﾞｼｯｸM-PRO" panose="020F0600000000000000" pitchFamily="50" charset="-128"/>
                          <a:ea typeface="HG丸ｺﾞｼｯｸM-PRO" panose="020F0600000000000000" pitchFamily="50" charset="-128"/>
                        </a:rPr>
                        <a:t>原　価</a:t>
                      </a:r>
                    </a:p>
                  </a:txBody>
                  <a:tcPr marL="9097" marR="9097" marT="90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b"/>
                      <a:r>
                        <a:rPr lang="en-US" altLang="ja-JP" sz="1000" b="0" i="0" u="none" strike="noStrike">
                          <a:effectLst/>
                          <a:latin typeface="HG丸ｺﾞｼｯｸM-PRO" panose="020F0600000000000000" pitchFamily="50" charset="-128"/>
                          <a:ea typeface="HG丸ｺﾞｼｯｸM-PRO" panose="020F0600000000000000" pitchFamily="50" charset="-128"/>
                        </a:rPr>
                        <a:t>73.53</a:t>
                      </a:r>
                    </a:p>
                  </a:txBody>
                  <a:tcPr marL="9097" marR="9097" marT="909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839701949"/>
                  </a:ext>
                </a:extLst>
              </a:tr>
              <a:tr h="243802">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000" b="1" i="0" u="none" strike="noStrike">
                          <a:effectLst/>
                          <a:latin typeface="HG丸ｺﾞｼｯｸM-PRO" panose="020F0600000000000000" pitchFamily="50" charset="-128"/>
                          <a:ea typeface="HG丸ｺﾞｼｯｸM-PRO" panose="020F0600000000000000" pitchFamily="50" charset="-128"/>
                        </a:rPr>
                        <a:t>原価率</a:t>
                      </a:r>
                    </a:p>
                  </a:txBody>
                  <a:tcPr marL="9097" marR="9097" marT="90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ctr" fontAlgn="b"/>
                      <a:r>
                        <a:rPr lang="en-US" altLang="ja-JP" sz="1000" b="0" i="0" u="none" strike="noStrike">
                          <a:effectLst/>
                          <a:latin typeface="HG丸ｺﾞｼｯｸM-PRO" panose="020F0600000000000000" pitchFamily="50" charset="-128"/>
                          <a:ea typeface="HG丸ｺﾞｼｯｸM-PRO" panose="020F0600000000000000" pitchFamily="50" charset="-128"/>
                        </a:rPr>
                        <a:t>19.4%</a:t>
                      </a:r>
                    </a:p>
                  </a:txBody>
                  <a:tcPr marL="9097" marR="9097" marT="909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178623566"/>
                  </a:ext>
                </a:extLst>
              </a:tr>
              <a:tr h="243802">
                <a:tc gridSpan="2">
                  <a:txBody>
                    <a:bodyPr/>
                    <a:lstStyle/>
                    <a:p>
                      <a:pPr algn="ctr" fontAlgn="ctr"/>
                      <a:r>
                        <a:rPr lang="ja-JP" altLang="en-US" sz="1000" b="1" i="0" u="none" strike="noStrike">
                          <a:effectLst/>
                          <a:latin typeface="HG丸ｺﾞｼｯｸM-PRO" panose="020F0600000000000000" pitchFamily="50" charset="-128"/>
                          <a:ea typeface="HG丸ｺﾞｼｯｸM-PRO" panose="020F0600000000000000" pitchFamily="50" charset="-128"/>
                        </a:rPr>
                        <a:t>材　料　名</a:t>
                      </a:r>
                    </a:p>
                  </a:txBody>
                  <a:tcPr marL="9097" marR="9097" marT="90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a:txBody>
                    <a:bodyPr/>
                    <a:lstStyle/>
                    <a:p>
                      <a:pPr algn="ctr" fontAlgn="ctr"/>
                      <a:r>
                        <a:rPr lang="ja-JP" altLang="en-US" sz="1000" b="1" i="0" u="none" strike="noStrike">
                          <a:effectLst/>
                          <a:latin typeface="HG丸ｺﾞｼｯｸM-PRO" panose="020F0600000000000000" pitchFamily="50" charset="-128"/>
                          <a:ea typeface="HG丸ｺﾞｼｯｸM-PRO" panose="020F0600000000000000" pitchFamily="50" charset="-128"/>
                        </a:rPr>
                        <a:t>使用量</a:t>
                      </a:r>
                    </a:p>
                  </a:txBody>
                  <a:tcPr marL="9097" marR="9097" marT="90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ja-JP" altLang="en-US" sz="1000" b="1" i="0" u="none" strike="noStrike">
                          <a:effectLst/>
                          <a:latin typeface="HG丸ｺﾞｼｯｸM-PRO" panose="020F0600000000000000" pitchFamily="50" charset="-128"/>
                          <a:ea typeface="HG丸ｺﾞｼｯｸM-PRO" panose="020F0600000000000000" pitchFamily="50" charset="-128"/>
                        </a:rPr>
                        <a:t>単位</a:t>
                      </a:r>
                    </a:p>
                  </a:txBody>
                  <a:tcPr marL="9097" marR="9097" marT="90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ja-JP" altLang="en-US" sz="1000" b="1" i="0" u="none" strike="noStrike">
                          <a:effectLst/>
                          <a:latin typeface="HG丸ｺﾞｼｯｸM-PRO" panose="020F0600000000000000" pitchFamily="50" charset="-128"/>
                          <a:ea typeface="HG丸ｺﾞｼｯｸM-PRO" panose="020F0600000000000000" pitchFamily="50" charset="-128"/>
                        </a:rPr>
                        <a:t>原価高</a:t>
                      </a:r>
                    </a:p>
                  </a:txBody>
                  <a:tcPr marL="9097" marR="9097" marT="90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00"/>
                    </a:solidFill>
                  </a:tcPr>
                </a:tc>
                <a:tc>
                  <a:txBody>
                    <a:bodyPr/>
                    <a:lstStyle/>
                    <a:p>
                      <a:pPr algn="ctr" fontAlgn="ctr"/>
                      <a:r>
                        <a:rPr lang="ja-JP" altLang="en-US" sz="1000" b="1" i="0" u="none" strike="noStrike">
                          <a:effectLst/>
                          <a:latin typeface="HG丸ｺﾞｼｯｸM-PRO" panose="020F0600000000000000" pitchFamily="50" charset="-128"/>
                          <a:ea typeface="HG丸ｺﾞｼｯｸM-PRO" panose="020F0600000000000000" pitchFamily="50" charset="-128"/>
                        </a:rPr>
                        <a:t>単位</a:t>
                      </a:r>
                    </a:p>
                  </a:txBody>
                  <a:tcPr marL="9097" marR="9097" marT="90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2">
                  <a:txBody>
                    <a:bodyPr/>
                    <a:lstStyle/>
                    <a:p>
                      <a:pPr algn="ctr" fontAlgn="ctr"/>
                      <a:r>
                        <a:rPr lang="ja-JP" altLang="en-US" sz="1000" b="1" i="0" u="none" strike="noStrike">
                          <a:effectLst/>
                          <a:latin typeface="HG丸ｺﾞｼｯｸM-PRO" panose="020F0600000000000000" pitchFamily="50" charset="-128"/>
                          <a:ea typeface="HG丸ｺﾞｼｯｸM-PRO" panose="020F0600000000000000" pitchFamily="50" charset="-128"/>
                        </a:rPr>
                        <a:t>仕入れ価格</a:t>
                      </a:r>
                    </a:p>
                  </a:txBody>
                  <a:tcPr marL="9097" marR="9097" marT="90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a:txBody>
                    <a:bodyPr/>
                    <a:lstStyle/>
                    <a:p>
                      <a:pPr algn="ctr" fontAlgn="ctr"/>
                      <a:r>
                        <a:rPr lang="ja-JP" altLang="en-US" sz="1000" b="1" i="0" u="none" strike="noStrike">
                          <a:effectLst/>
                          <a:latin typeface="HG丸ｺﾞｼｯｸM-PRO" panose="020F0600000000000000" pitchFamily="50" charset="-128"/>
                          <a:ea typeface="HG丸ｺﾞｼｯｸM-PRO" panose="020F0600000000000000" pitchFamily="50" charset="-128"/>
                        </a:rPr>
                        <a:t>内容量</a:t>
                      </a:r>
                    </a:p>
                  </a:txBody>
                  <a:tcPr marL="9097" marR="9097" marT="90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ja-JP" altLang="en-US" sz="1000" b="1" i="0" u="none" strike="noStrike">
                          <a:effectLst/>
                          <a:latin typeface="HG丸ｺﾞｼｯｸM-PRO" panose="020F0600000000000000" pitchFamily="50" charset="-128"/>
                          <a:ea typeface="HG丸ｺﾞｼｯｸM-PRO" panose="020F0600000000000000" pitchFamily="50" charset="-128"/>
                        </a:rPr>
                        <a:t>単位</a:t>
                      </a:r>
                    </a:p>
                  </a:txBody>
                  <a:tcPr marL="9097" marR="9097" marT="90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000" b="1" i="0" u="none" strike="noStrike">
                          <a:effectLst/>
                          <a:latin typeface="HG丸ｺﾞｼｯｸM-PRO" panose="020F0600000000000000" pitchFamily="50" charset="-128"/>
                          <a:ea typeface="HG丸ｺﾞｼｯｸM-PRO" panose="020F0600000000000000" pitchFamily="50" charset="-128"/>
                        </a:rPr>
                        <a:t>備考</a:t>
                      </a:r>
                    </a:p>
                  </a:txBody>
                  <a:tcPr marL="9097" marR="9097" marT="9097"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00"/>
                    </a:solidFill>
                  </a:tcPr>
                </a:tc>
                <a:extLst>
                  <a:ext uri="{0D108BD9-81ED-4DB2-BD59-A6C34878D82A}">
                    <a16:rowId xmlns:a16="http://schemas.microsoft.com/office/drawing/2014/main" val="871642118"/>
                  </a:ext>
                </a:extLst>
              </a:tr>
              <a:tr h="243802">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赤パプリカ</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altLang="ja-JP" sz="1000" b="0" i="0" u="none" strike="noStrike">
                          <a:effectLst/>
                          <a:latin typeface="HG丸ｺﾞｼｯｸM-PRO" panose="020F0600000000000000" pitchFamily="50" charset="-128"/>
                          <a:ea typeface="HG丸ｺﾞｼｯｸM-PRO" panose="020F0600000000000000" pitchFamily="50" charset="-128"/>
                        </a:rPr>
                        <a:t>10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0" i="0" u="none" strike="noStrike">
                          <a:effectLst/>
                          <a:latin typeface="HG丸ｺﾞｼｯｸM-PRO" panose="020F0600000000000000" pitchFamily="50" charset="-128"/>
                          <a:ea typeface="HG丸ｺﾞｼｯｸM-PRO" panose="020F0600000000000000" pitchFamily="50" charset="-128"/>
                        </a:rPr>
                        <a:t>ｇ</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altLang="ja-JP" sz="1000" b="0" i="0" u="none" strike="noStrike">
                          <a:effectLst/>
                          <a:latin typeface="HG丸ｺﾞｼｯｸM-PRO" panose="020F0600000000000000" pitchFamily="50" charset="-128"/>
                          <a:ea typeface="HG丸ｺﾞｼｯｸM-PRO" panose="020F0600000000000000" pitchFamily="50" charset="-128"/>
                        </a:rPr>
                        <a:t>12.5</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円</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200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160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ja-JP" altLang="en-US" sz="1100" b="0" i="0" u="none" strike="noStrike">
                          <a:effectLst/>
                          <a:latin typeface="HG丸ｺﾞｼｯｸM-PRO" panose="020F0600000000000000" pitchFamily="50" charset="-128"/>
                          <a:ea typeface="HG丸ｺﾞｼｯｸM-PRO" panose="020F0600000000000000" pitchFamily="50" charset="-128"/>
                        </a:rPr>
                        <a:t>個</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64454657"/>
                  </a:ext>
                </a:extLst>
              </a:tr>
              <a:tr h="243802">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黄パプリカ</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altLang="ja-JP" sz="1000" b="0" i="0" u="none" strike="noStrike">
                          <a:effectLst/>
                          <a:latin typeface="HG丸ｺﾞｼｯｸM-PRO" panose="020F0600000000000000" pitchFamily="50" charset="-128"/>
                          <a:ea typeface="HG丸ｺﾞｼｯｸM-PRO" panose="020F0600000000000000" pitchFamily="50" charset="-128"/>
                        </a:rPr>
                        <a:t>10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0" i="0" u="none" strike="noStrike">
                          <a:effectLst/>
                          <a:latin typeface="HG丸ｺﾞｼｯｸM-PRO" panose="020F0600000000000000" pitchFamily="50" charset="-128"/>
                          <a:ea typeface="HG丸ｺﾞｼｯｸM-PRO" panose="020F0600000000000000" pitchFamily="50" charset="-128"/>
                        </a:rPr>
                        <a:t>ｇ</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altLang="ja-JP" sz="1000" b="0" i="0" u="none" strike="noStrike">
                          <a:effectLst/>
                          <a:latin typeface="HG丸ｺﾞｼｯｸM-PRO" panose="020F0600000000000000" pitchFamily="50" charset="-128"/>
                          <a:ea typeface="HG丸ｺﾞｼｯｸM-PRO" panose="020F0600000000000000" pitchFamily="50" charset="-128"/>
                        </a:rPr>
                        <a:t>12.5</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円</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200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160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1100" b="0" i="0" u="none" strike="noStrike">
                          <a:effectLst/>
                          <a:latin typeface="HG丸ｺﾞｼｯｸM-PRO" panose="020F0600000000000000" pitchFamily="50" charset="-128"/>
                          <a:ea typeface="HG丸ｺﾞｼｯｸM-PRO" panose="020F0600000000000000" pitchFamily="50" charset="-128"/>
                        </a:rPr>
                        <a:t>ｇ</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421746658"/>
                  </a:ext>
                </a:extLst>
              </a:tr>
              <a:tr h="243802">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セロリー</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altLang="ja-JP" sz="1000" b="0" i="0" u="none" strike="noStrike">
                          <a:effectLst/>
                          <a:latin typeface="HG丸ｺﾞｼｯｸM-PRO" panose="020F0600000000000000" pitchFamily="50" charset="-128"/>
                          <a:ea typeface="HG丸ｺﾞｼｯｸM-PRO" panose="020F0600000000000000" pitchFamily="50" charset="-128"/>
                        </a:rPr>
                        <a:t>10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0" i="0" u="none" strike="noStrike">
                          <a:effectLst/>
                          <a:latin typeface="HG丸ｺﾞｼｯｸM-PRO" panose="020F0600000000000000" pitchFamily="50" charset="-128"/>
                          <a:ea typeface="HG丸ｺﾞｼｯｸM-PRO" panose="020F0600000000000000" pitchFamily="50" charset="-128"/>
                        </a:rPr>
                        <a:t>ｇ</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altLang="ja-JP" sz="1000" b="0" i="0" u="none" strike="noStrike">
                          <a:effectLst/>
                          <a:latin typeface="HG丸ｺﾞｼｯｸM-PRO" panose="020F0600000000000000" pitchFamily="50" charset="-128"/>
                          <a:ea typeface="HG丸ｺﾞｼｯｸM-PRO" panose="020F0600000000000000" pitchFamily="50" charset="-128"/>
                        </a:rPr>
                        <a:t>6.0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円</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120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200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ja-JP" altLang="en-US" sz="1100" b="0" i="0" u="none" strike="noStrike">
                          <a:effectLst/>
                          <a:latin typeface="HG丸ｺﾞｼｯｸM-PRO" panose="020F0600000000000000" pitchFamily="50" charset="-128"/>
                          <a:ea typeface="HG丸ｺﾞｼｯｸM-PRO" panose="020F0600000000000000" pitchFamily="50" charset="-128"/>
                        </a:rPr>
                        <a:t>個</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838489957"/>
                  </a:ext>
                </a:extLst>
              </a:tr>
              <a:tr h="243802">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きゅうり</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altLang="ja-JP" sz="1000" b="0" i="0" u="none" strike="noStrike">
                          <a:effectLst/>
                          <a:latin typeface="HG丸ｺﾞｼｯｸM-PRO" panose="020F0600000000000000" pitchFamily="50" charset="-128"/>
                          <a:ea typeface="HG丸ｺﾞｼｯｸM-PRO" panose="020F0600000000000000" pitchFamily="50" charset="-128"/>
                        </a:rPr>
                        <a:t>10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0" i="0" u="none" strike="noStrike">
                          <a:effectLst/>
                          <a:latin typeface="HG丸ｺﾞｼｯｸM-PRO" panose="020F0600000000000000" pitchFamily="50" charset="-128"/>
                          <a:ea typeface="HG丸ｺﾞｼｯｸM-PRO" panose="020F0600000000000000" pitchFamily="50" charset="-128"/>
                        </a:rPr>
                        <a:t>ｇ</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altLang="ja-JP" sz="1000" b="0" i="0" u="none" strike="noStrike">
                          <a:effectLst/>
                          <a:latin typeface="HG丸ｺﾞｼｯｸM-PRO" panose="020F0600000000000000" pitchFamily="50" charset="-128"/>
                          <a:ea typeface="HG丸ｺﾞｼｯｸM-PRO" panose="020F0600000000000000" pitchFamily="50" charset="-128"/>
                        </a:rPr>
                        <a:t>2.5</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円</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50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200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1100" b="0" i="0" u="none" strike="noStrike">
                          <a:effectLst/>
                          <a:latin typeface="HG丸ｺﾞｼｯｸM-PRO" panose="020F0600000000000000" pitchFamily="50" charset="-128"/>
                          <a:ea typeface="HG丸ｺﾞｼｯｸM-PRO" panose="020F0600000000000000" pitchFamily="50" charset="-128"/>
                        </a:rPr>
                        <a:t>ｇ</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113244261"/>
                  </a:ext>
                </a:extLst>
              </a:tr>
              <a:tr h="243802">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リンゴ酢</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altLang="ja-JP" sz="1000" b="0" i="0" u="none" strike="noStrike">
                          <a:effectLst/>
                          <a:latin typeface="HG丸ｺﾞｼｯｸM-PRO" panose="020F0600000000000000" pitchFamily="50" charset="-128"/>
                          <a:ea typeface="HG丸ｺﾞｼｯｸM-PRO" panose="020F0600000000000000" pitchFamily="50" charset="-128"/>
                        </a:rPr>
                        <a:t>20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0" i="0" u="none" strike="noStrike">
                          <a:effectLst/>
                          <a:latin typeface="HG丸ｺﾞｼｯｸM-PRO" panose="020F0600000000000000" pitchFamily="50" charset="-128"/>
                          <a:ea typeface="HG丸ｺﾞｼｯｸM-PRO" panose="020F0600000000000000" pitchFamily="50" charset="-128"/>
                        </a:rPr>
                        <a:t>ｃｃ</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altLang="ja-JP" sz="1000" b="0" i="0" u="none" strike="noStrike">
                          <a:effectLst/>
                          <a:latin typeface="HG丸ｺﾞｼｯｸM-PRO" panose="020F0600000000000000" pitchFamily="50" charset="-128"/>
                          <a:ea typeface="HG丸ｺﾞｼｯｸM-PRO" panose="020F0600000000000000" pitchFamily="50" charset="-128"/>
                        </a:rPr>
                        <a:t>16.8</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円</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420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500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1100" b="0" i="0" u="none" strike="noStrike">
                          <a:effectLst/>
                          <a:latin typeface="HG丸ｺﾞｼｯｸM-PRO" panose="020F0600000000000000" pitchFamily="50" charset="-128"/>
                          <a:ea typeface="HG丸ｺﾞｼｯｸM-PRO" panose="020F0600000000000000" pitchFamily="50" charset="-128"/>
                        </a:rPr>
                        <a:t>ｇ</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052745054"/>
                  </a:ext>
                </a:extLst>
              </a:tr>
              <a:tr h="243802">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砂糖</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altLang="ja-JP" sz="1000" b="0" i="0" u="none" strike="noStrike">
                          <a:effectLst/>
                          <a:latin typeface="HG丸ｺﾞｼｯｸM-PRO" panose="020F0600000000000000" pitchFamily="50" charset="-128"/>
                          <a:ea typeface="HG丸ｺﾞｼｯｸM-PRO" panose="020F0600000000000000" pitchFamily="50" charset="-128"/>
                        </a:rPr>
                        <a:t>5</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0" i="0" u="none" strike="noStrike">
                          <a:effectLst/>
                          <a:latin typeface="HG丸ｺﾞｼｯｸM-PRO" panose="020F0600000000000000" pitchFamily="50" charset="-128"/>
                          <a:ea typeface="HG丸ｺﾞｼｯｸM-PRO" panose="020F0600000000000000" pitchFamily="50" charset="-128"/>
                        </a:rPr>
                        <a:t>ｇ</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altLang="ja-JP" sz="1000" b="0" i="0" u="none" strike="noStrike">
                          <a:effectLst/>
                          <a:latin typeface="HG丸ｺﾞｼｯｸM-PRO" panose="020F0600000000000000" pitchFamily="50" charset="-128"/>
                          <a:ea typeface="HG丸ｺﾞｼｯｸM-PRO" panose="020F0600000000000000" pitchFamily="50" charset="-128"/>
                        </a:rPr>
                        <a:t>0.9</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円</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180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1,000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1100" b="0" i="0" u="none" strike="noStrike">
                          <a:effectLst/>
                          <a:latin typeface="HG丸ｺﾞｼｯｸM-PRO" panose="020F0600000000000000" pitchFamily="50" charset="-128"/>
                          <a:ea typeface="HG丸ｺﾞｼｯｸM-PRO" panose="020F0600000000000000" pitchFamily="50" charset="-128"/>
                        </a:rPr>
                        <a:t>ｇ</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728363372"/>
                  </a:ext>
                </a:extLst>
              </a:tr>
              <a:tr h="243802">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赤唐辛子</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altLang="ja-JP" sz="1000" b="0" i="0" u="none" strike="noStrike">
                          <a:effectLst/>
                          <a:latin typeface="HG丸ｺﾞｼｯｸM-PRO" panose="020F0600000000000000" pitchFamily="50" charset="-128"/>
                          <a:ea typeface="HG丸ｺﾞｼｯｸM-PRO" panose="020F0600000000000000" pitchFamily="50" charset="-128"/>
                        </a:rPr>
                        <a:t>1</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本</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altLang="ja-JP" sz="1000" b="0" i="0" u="none" strike="noStrike">
                          <a:effectLst/>
                          <a:latin typeface="HG丸ｺﾞｼｯｸM-PRO" panose="020F0600000000000000" pitchFamily="50" charset="-128"/>
                          <a:ea typeface="HG丸ｺﾞｼｯｸM-PRO" panose="020F0600000000000000" pitchFamily="50" charset="-128"/>
                        </a:rPr>
                        <a:t>13.3</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円</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240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18</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r" fontAlgn="b"/>
                      <a:r>
                        <a:rPr lang="en-US" sz="1100" b="0" i="0" u="none" strike="noStrike">
                          <a:effectLst/>
                          <a:latin typeface="HG丸ｺﾞｼｯｸM-PRO" panose="020F0600000000000000" pitchFamily="50" charset="-128"/>
                          <a:ea typeface="HG丸ｺﾞｼｯｸM-PRO" panose="020F0600000000000000" pitchFamily="50" charset="-128"/>
                        </a:rPr>
                        <a:t>ｇ</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70716891"/>
                  </a:ext>
                </a:extLst>
              </a:tr>
              <a:tr h="243802">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ニンニク</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altLang="ja-JP" sz="1000" b="0" i="0" u="none" strike="noStrike">
                          <a:effectLst/>
                          <a:latin typeface="HG丸ｺﾞｼｯｸM-PRO" panose="020F0600000000000000" pitchFamily="50" charset="-128"/>
                          <a:ea typeface="HG丸ｺﾞｼｯｸM-PRO" panose="020F0600000000000000" pitchFamily="50" charset="-128"/>
                        </a:rPr>
                        <a:t>3</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0" i="0" u="none" strike="noStrike">
                          <a:effectLst/>
                          <a:latin typeface="HG丸ｺﾞｼｯｸM-PRO" panose="020F0600000000000000" pitchFamily="50" charset="-128"/>
                          <a:ea typeface="HG丸ｺﾞｼｯｸM-PRO" panose="020F0600000000000000" pitchFamily="50" charset="-128"/>
                        </a:rPr>
                        <a:t>ｇ</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altLang="ja-JP" sz="1000" b="0" i="0" u="none" strike="noStrike">
                          <a:effectLst/>
                          <a:latin typeface="HG丸ｺﾞｼｯｸM-PRO" panose="020F0600000000000000" pitchFamily="50" charset="-128"/>
                          <a:ea typeface="HG丸ｺﾞｼｯｸM-PRO" panose="020F0600000000000000" pitchFamily="50" charset="-128"/>
                        </a:rPr>
                        <a:t>9.0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円</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gridSpan="2">
                  <a:txBody>
                    <a:bodyPr/>
                    <a:lstStyle/>
                    <a:p>
                      <a:pPr algn="r" fontAlgn="b"/>
                      <a:r>
                        <a:rPr lang="en-US" altLang="ja-JP" sz="1000" b="0" i="0" u="none" strike="noStrike">
                          <a:effectLst/>
                          <a:latin typeface="HG丸ｺﾞｼｯｸM-PRO" panose="020F0600000000000000" pitchFamily="50" charset="-128"/>
                          <a:ea typeface="HG丸ｺﾞｼｯｸM-PRO" panose="020F0600000000000000" pitchFamily="50" charset="-128"/>
                        </a:rPr>
                        <a:t>240.0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b"/>
                      <a:r>
                        <a:rPr lang="en-US" altLang="ja-JP" sz="1100" b="0" i="0" u="none" strike="noStrike">
                          <a:effectLst/>
                          <a:latin typeface="HG丸ｺﾞｼｯｸM-PRO" panose="020F0600000000000000" pitchFamily="50" charset="-128"/>
                          <a:ea typeface="HG丸ｺﾞｼｯｸM-PRO" panose="020F0600000000000000" pitchFamily="50" charset="-128"/>
                        </a:rPr>
                        <a:t>80</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b"/>
                      <a:r>
                        <a:rPr lang="en-US" sz="1100" b="0" i="0" u="none" strike="noStrike">
                          <a:effectLst/>
                          <a:latin typeface="HG丸ｺﾞｼｯｸM-PRO" panose="020F0600000000000000" pitchFamily="50" charset="-128"/>
                          <a:ea typeface="HG丸ｺﾞｼｯｸM-PRO" panose="020F0600000000000000" pitchFamily="50" charset="-128"/>
                        </a:rPr>
                        <a:t>ｇ</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71412262"/>
                  </a:ext>
                </a:extLst>
              </a:tr>
              <a:tr h="243802">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ja-JP" altLang="en-US" sz="11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1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ja-JP" altLang="en-US" sz="11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88308867"/>
                  </a:ext>
                </a:extLst>
              </a:tr>
              <a:tr h="243802">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ja-JP" altLang="en-US" sz="11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1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ja-JP" altLang="en-US" sz="11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56577077"/>
                  </a:ext>
                </a:extLst>
              </a:tr>
              <a:tr h="243802">
                <a:tc>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b"/>
                      <a:r>
                        <a:rPr lang="ja-JP" altLang="en-US" sz="10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b"/>
                      <a:r>
                        <a:rPr lang="ja-JP" altLang="en-US" sz="11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ja-JP" altLang="en-US" sz="1100" b="0" i="0" u="none" strike="noStrike">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ja-JP" altLang="en-US" sz="1000" b="0" i="0" u="none" strike="noStrike" dirty="0">
                          <a:effectLst/>
                          <a:latin typeface="HG丸ｺﾞｼｯｸM-PRO" panose="020F0600000000000000" pitchFamily="50" charset="-128"/>
                          <a:ea typeface="HG丸ｺﾞｼｯｸM-PRO" panose="020F0600000000000000" pitchFamily="50" charset="-128"/>
                        </a:rPr>
                        <a:t>　</a:t>
                      </a:r>
                    </a:p>
                  </a:txBody>
                  <a:tcPr marL="9097" marR="9097" marT="9097"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8414271"/>
                  </a:ext>
                </a:extLst>
              </a:tr>
            </a:tbl>
          </a:graphicData>
        </a:graphic>
      </p:graphicFrame>
      <p:cxnSp>
        <p:nvCxnSpPr>
          <p:cNvPr id="12" name="直線コネクタ 11">
            <a:extLst>
              <a:ext uri="{FF2B5EF4-FFF2-40B4-BE49-F238E27FC236}">
                <a16:creationId xmlns:a16="http://schemas.microsoft.com/office/drawing/2014/main" id="{B52FCF33-628A-4796-83B1-736018C52193}"/>
              </a:ext>
            </a:extLst>
          </p:cNvPr>
          <p:cNvCxnSpPr>
            <a:cxnSpLocks/>
          </p:cNvCxnSpPr>
          <p:nvPr/>
        </p:nvCxnSpPr>
        <p:spPr>
          <a:xfrm>
            <a:off x="7963502" y="1530390"/>
            <a:ext cx="0" cy="37972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7822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27584" y="188640"/>
            <a:ext cx="7772400" cy="724942"/>
          </a:xfrm>
        </p:spPr>
        <p:txBody>
          <a:bodyPr>
            <a:normAutofit/>
          </a:bodyPr>
          <a:lstStyle/>
          <a:p>
            <a:r>
              <a:rPr lang="ja-JP" altLang="ja-JP" sz="2400" b="1" dirty="0">
                <a:latin typeface="HG丸ｺﾞｼｯｸM-PRO" panose="020F0600000000000000" pitchFamily="50" charset="-128"/>
                <a:ea typeface="HG丸ｺﾞｼｯｸM-PRO" panose="020F0600000000000000" pitchFamily="50" charset="-128"/>
              </a:rPr>
              <a:t>仕入れ</a:t>
            </a:r>
            <a:r>
              <a:rPr lang="ja-JP" altLang="en-US" sz="2400" b="1" dirty="0">
                <a:latin typeface="HG丸ｺﾞｼｯｸM-PRO" panose="020F0600000000000000" pitchFamily="50" charset="-128"/>
                <a:ea typeface="HG丸ｺﾞｼｯｸM-PRO" panose="020F0600000000000000" pitchFamily="50" charset="-128"/>
              </a:rPr>
              <a:t>と原価の考え方</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2" name="コンテンツ プレースホルダー 1"/>
          <p:cNvSpPr>
            <a:spLocks noGrp="1"/>
          </p:cNvSpPr>
          <p:nvPr>
            <p:ph idx="1"/>
          </p:nvPr>
        </p:nvSpPr>
        <p:spPr>
          <a:xfrm>
            <a:off x="647564" y="1196752"/>
            <a:ext cx="7992887" cy="4536504"/>
          </a:xfrm>
        </p:spPr>
        <p:txBody>
          <a:bodyPr>
            <a:normAutofit/>
          </a:bodyPr>
          <a:lstStyle/>
          <a:p>
            <a:pPr marL="0" indent="0">
              <a:buNone/>
            </a:pPr>
            <a:r>
              <a:rPr lang="ja-JP" altLang="ja-JP" sz="1600" dirty="0">
                <a:latin typeface="HG丸ｺﾞｼｯｸM-PRO" panose="020F0600000000000000" pitchFamily="50" charset="-128"/>
                <a:ea typeface="HG丸ｺﾞｼｯｸM-PRO" panose="020F0600000000000000" pitchFamily="50" charset="-128"/>
              </a:rPr>
              <a:t>レシピ表で原価を管理する</a:t>
            </a:r>
          </a:p>
          <a:p>
            <a:pPr marL="0" indent="0">
              <a:buNone/>
            </a:pPr>
            <a:r>
              <a:rPr lang="ja-JP" altLang="ja-JP" sz="1600" dirty="0">
                <a:latin typeface="HG丸ｺﾞｼｯｸM-PRO" panose="020F0600000000000000" pitchFamily="50" charset="-128"/>
                <a:ea typeface="HG丸ｺﾞｼｯｸM-PRO" panose="020F0600000000000000" pitchFamily="50" charset="-128"/>
              </a:rPr>
              <a:t>レシピ表を作成する事によって原価率が適正範囲内に納まっているか確認できる</a:t>
            </a:r>
          </a:p>
          <a:p>
            <a:pPr marL="0" indent="0">
              <a:buNone/>
            </a:pPr>
            <a:r>
              <a:rPr lang="ja-JP" altLang="ja-JP" sz="1600" dirty="0">
                <a:latin typeface="HG丸ｺﾞｼｯｸM-PRO" panose="020F0600000000000000" pitchFamily="50" charset="-128"/>
                <a:ea typeface="HG丸ｺﾞｼｯｸM-PRO" panose="020F0600000000000000" pitchFamily="50" charset="-128"/>
              </a:rPr>
              <a:t>また、食材の発注のタイミングを予測する事ができる。</a:t>
            </a:r>
          </a:p>
          <a:p>
            <a:r>
              <a:rPr kumimoji="1" lang="ja-JP" altLang="en-US" sz="1600" dirty="0">
                <a:latin typeface="HG丸ｺﾞｼｯｸM-PRO" panose="020F0600000000000000" pitchFamily="50" charset="-128"/>
                <a:ea typeface="HG丸ｺﾞｼｯｸM-PRO" panose="020F0600000000000000" pitchFamily="50" charset="-128"/>
              </a:rPr>
              <a:t>仕入れ一覧を作成する</a:t>
            </a:r>
            <a:endParaRPr kumimoji="1"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使用材料を計量する</a:t>
            </a:r>
            <a:endParaRPr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調理工程を記入する</a:t>
            </a:r>
            <a:endParaRPr kumimoji="1"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売価と原価率を記入する</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28</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827584" y="4221088"/>
            <a:ext cx="6696744" cy="1846659"/>
          </a:xfrm>
          <a:prstGeom prst="rect">
            <a:avLst/>
          </a:prstGeom>
          <a:noFill/>
        </p:spPr>
        <p:txBody>
          <a:bodyPr wrap="square" rtlCol="0">
            <a:spAutoFit/>
          </a:bodyPr>
          <a:lstStyle/>
          <a:p>
            <a:r>
              <a:rPr kumimoji="1" lang="ja-JP" altLang="en-US" sz="1600" dirty="0">
                <a:latin typeface="HG丸ｺﾞｼｯｸM-PRO" panose="020F0600000000000000" pitchFamily="50" charset="-128"/>
                <a:ea typeface="HG丸ｺﾞｼｯｸM-PRO" panose="020F0600000000000000" pitchFamily="50" charset="-128"/>
              </a:rPr>
              <a:t>業者と決める事</a:t>
            </a:r>
            <a:endParaRPr kumimoji="1" lang="en-US" altLang="ja-JP" sz="1600" dirty="0">
              <a:latin typeface="HG丸ｺﾞｼｯｸM-PRO" panose="020F0600000000000000" pitchFamily="50" charset="-128"/>
              <a:ea typeface="HG丸ｺﾞｼｯｸM-PRO" panose="020F0600000000000000" pitchFamily="50" charset="-128"/>
            </a:endParaRPr>
          </a:p>
          <a:p>
            <a:pPr marL="342900" indent="-342900">
              <a:buFont typeface="+mj-ea"/>
              <a:buAutoNum type="circleNumDbPlain"/>
            </a:pPr>
            <a:r>
              <a:rPr lang="ja-JP" altLang="en-US" sz="1600" dirty="0">
                <a:latin typeface="HG丸ｺﾞｼｯｸM-PRO" panose="020F0600000000000000" pitchFamily="50" charset="-128"/>
                <a:ea typeface="HG丸ｺﾞｼｯｸM-PRO" panose="020F0600000000000000" pitchFamily="50" charset="-128"/>
              </a:rPr>
              <a:t>食材と価格</a:t>
            </a:r>
            <a:endParaRPr lang="en-US" altLang="ja-JP" sz="1600" dirty="0">
              <a:latin typeface="HG丸ｺﾞｼｯｸM-PRO" panose="020F0600000000000000" pitchFamily="50" charset="-128"/>
              <a:ea typeface="HG丸ｺﾞｼｯｸM-PRO" panose="020F0600000000000000" pitchFamily="50" charset="-128"/>
            </a:endParaRPr>
          </a:p>
          <a:p>
            <a:pPr marL="342900" indent="-342900">
              <a:buFont typeface="+mj-ea"/>
              <a:buAutoNum type="circleNumDbPlain"/>
            </a:pPr>
            <a:r>
              <a:rPr lang="ja-JP" altLang="en-US" sz="1600" dirty="0">
                <a:latin typeface="HG丸ｺﾞｼｯｸM-PRO" panose="020F0600000000000000" pitchFamily="50" charset="-128"/>
                <a:ea typeface="HG丸ｺﾞｼｯｸM-PRO" panose="020F0600000000000000" pitchFamily="50" charset="-128"/>
              </a:rPr>
              <a:t>最少ロット数</a:t>
            </a:r>
            <a:endParaRPr lang="en-US" altLang="ja-JP" sz="1600" dirty="0">
              <a:latin typeface="HG丸ｺﾞｼｯｸM-PRO" panose="020F0600000000000000" pitchFamily="50" charset="-128"/>
              <a:ea typeface="HG丸ｺﾞｼｯｸM-PRO" panose="020F0600000000000000" pitchFamily="50" charset="-128"/>
            </a:endParaRPr>
          </a:p>
          <a:p>
            <a:pPr marL="342900" indent="-342900">
              <a:buFont typeface="+mj-ea"/>
              <a:buAutoNum type="circleNumDbPlain"/>
            </a:pPr>
            <a:r>
              <a:rPr lang="ja-JP" altLang="en-US" sz="1600" dirty="0">
                <a:latin typeface="HG丸ｺﾞｼｯｸM-PRO" panose="020F0600000000000000" pitchFamily="50" charset="-128"/>
                <a:ea typeface="HG丸ｺﾞｼｯｸM-PRO" panose="020F0600000000000000" pitchFamily="50" charset="-128"/>
              </a:rPr>
              <a:t>発注方法</a:t>
            </a:r>
            <a:endParaRPr lang="en-US" altLang="ja-JP" sz="1600" dirty="0">
              <a:latin typeface="HG丸ｺﾞｼｯｸM-PRO" panose="020F0600000000000000" pitchFamily="50" charset="-128"/>
              <a:ea typeface="HG丸ｺﾞｼｯｸM-PRO" panose="020F0600000000000000" pitchFamily="50" charset="-128"/>
            </a:endParaRPr>
          </a:p>
          <a:p>
            <a:pPr marL="342900" indent="-342900">
              <a:buFont typeface="+mj-ea"/>
              <a:buAutoNum type="circleNumDbPlain"/>
            </a:pPr>
            <a:r>
              <a:rPr lang="ja-JP" altLang="en-US" sz="1600" dirty="0">
                <a:latin typeface="HG丸ｺﾞｼｯｸM-PRO" panose="020F0600000000000000" pitchFamily="50" charset="-128"/>
                <a:ea typeface="HG丸ｺﾞｼｯｸM-PRO" panose="020F0600000000000000" pitchFamily="50" charset="-128"/>
              </a:rPr>
              <a:t>配送回数・時間</a:t>
            </a:r>
            <a:endParaRPr lang="en-US" altLang="ja-JP" sz="1600" dirty="0">
              <a:latin typeface="HG丸ｺﾞｼｯｸM-PRO" panose="020F0600000000000000" pitchFamily="50" charset="-128"/>
              <a:ea typeface="HG丸ｺﾞｼｯｸM-PRO" panose="020F0600000000000000" pitchFamily="50" charset="-128"/>
            </a:endParaRPr>
          </a:p>
          <a:p>
            <a:pPr marL="342900" indent="-342900">
              <a:buFont typeface="+mj-ea"/>
              <a:buAutoNum type="circleNumDbPlain"/>
            </a:pPr>
            <a:r>
              <a:rPr lang="ja-JP" altLang="en-US" sz="1600" dirty="0">
                <a:latin typeface="HG丸ｺﾞｼｯｸM-PRO" panose="020F0600000000000000" pitchFamily="50" charset="-128"/>
                <a:ea typeface="HG丸ｺﾞｼｯｸM-PRO" panose="020F0600000000000000" pitchFamily="50" charset="-128"/>
              </a:rPr>
              <a:t>支払方法</a:t>
            </a:r>
            <a:endParaRPr lang="en-US" altLang="ja-JP" sz="1600" dirty="0">
              <a:latin typeface="HG丸ｺﾞｼｯｸM-PRO" panose="020F0600000000000000" pitchFamily="50" charset="-128"/>
              <a:ea typeface="HG丸ｺﾞｼｯｸM-PRO" panose="020F0600000000000000" pitchFamily="50" charset="-128"/>
            </a:endParaRPr>
          </a:p>
          <a:p>
            <a:pPr marL="342900" indent="-342900">
              <a:buFont typeface="+mj-ea"/>
              <a:buAutoNum type="circleNumDbPlain"/>
            </a:pP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315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827584" y="188640"/>
            <a:ext cx="7772400" cy="724942"/>
          </a:xfrm>
        </p:spPr>
        <p:txBody>
          <a:bodyPr>
            <a:normAutofit/>
          </a:bodyPr>
          <a:lstStyle/>
          <a:p>
            <a:r>
              <a:rPr lang="ja-JP" altLang="en-US" sz="2400" b="1" dirty="0">
                <a:latin typeface="HG丸ｺﾞｼｯｸM-PRO" panose="020F0600000000000000" pitchFamily="50" charset="-128"/>
                <a:ea typeface="HG丸ｺﾞｼｯｸM-PRO" panose="020F0600000000000000" pitchFamily="50" charset="-128"/>
              </a:rPr>
              <a:t>仕入れ先の選定</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2" name="コンテンツ プレースホルダー 1"/>
          <p:cNvSpPr>
            <a:spLocks noGrp="1"/>
          </p:cNvSpPr>
          <p:nvPr>
            <p:ph idx="1"/>
          </p:nvPr>
        </p:nvSpPr>
        <p:spPr>
          <a:xfrm>
            <a:off x="647564" y="1196752"/>
            <a:ext cx="7992887" cy="4536504"/>
          </a:xfrm>
        </p:spPr>
        <p:txBody>
          <a:bodyPr>
            <a:noAutofit/>
          </a:bodyPr>
          <a:lstStyle/>
          <a:p>
            <a:pPr marL="0" indent="0">
              <a:buNone/>
            </a:pPr>
            <a:r>
              <a:rPr lang="ja-JP" altLang="en-US"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知り合いなどから生産者を紹介してもらい直接合うケースが多い。</a:t>
            </a:r>
          </a:p>
          <a:p>
            <a:pPr marL="0" lvl="0" indent="0">
              <a:buNone/>
            </a:pPr>
            <a:r>
              <a:rPr lang="ja-JP" altLang="en-US"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まずは、人が減り始める時間に何度も市場に行って挨拶をして回りましょう。</a:t>
            </a:r>
          </a:p>
          <a:p>
            <a:pPr marL="0" indent="0">
              <a:buNone/>
            </a:pPr>
            <a:r>
              <a:rPr lang="ja-JP" altLang="en-US" sz="1400" dirty="0">
                <a:latin typeface="HG丸ｺﾞｼｯｸM-PRO" panose="020F0600000000000000" pitchFamily="50" charset="-128"/>
                <a:ea typeface="HG丸ｺﾞｼｯｸM-PRO" panose="020F0600000000000000" pitchFamily="50" charset="-128"/>
              </a:rPr>
              <a:t>　</a:t>
            </a:r>
            <a:r>
              <a:rPr lang="ja-JP" altLang="ja-JP" sz="1400" dirty="0">
                <a:latin typeface="HG丸ｺﾞｼｯｸM-PRO" panose="020F0600000000000000" pitchFamily="50" charset="-128"/>
                <a:ea typeface="HG丸ｺﾞｼｯｸM-PRO" panose="020F0600000000000000" pitchFamily="50" charset="-128"/>
              </a:rPr>
              <a:t>たくさんの食材を見て、目利きになる努力をする事です。</a:t>
            </a:r>
          </a:p>
          <a:p>
            <a:pPr marL="0" lvl="0" indent="0">
              <a:buNone/>
            </a:pPr>
            <a:r>
              <a:rPr lang="ja-JP" altLang="en-US"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ネットや電話帳などで調べたり、飲食店を経営している知人などから評判聞いたりして選ぶと</a:t>
            </a:r>
            <a:endParaRPr lang="en-US" altLang="ja-JP" sz="1400" dirty="0">
              <a:latin typeface="HG丸ｺﾞｼｯｸM-PRO" panose="020F0600000000000000" pitchFamily="50" charset="-128"/>
              <a:ea typeface="HG丸ｺﾞｼｯｸM-PRO" panose="020F0600000000000000" pitchFamily="50" charset="-128"/>
            </a:endParaRPr>
          </a:p>
          <a:p>
            <a:pPr marL="0" lvl="0" indent="0">
              <a:buNone/>
            </a:pPr>
            <a:r>
              <a:rPr lang="ja-JP" altLang="en-US" sz="1400" dirty="0">
                <a:latin typeface="HG丸ｺﾞｼｯｸM-PRO" panose="020F0600000000000000" pitchFamily="50" charset="-128"/>
                <a:ea typeface="HG丸ｺﾞｼｯｸM-PRO" panose="020F0600000000000000" pitchFamily="50" charset="-128"/>
              </a:rPr>
              <a:t>　</a:t>
            </a:r>
            <a:r>
              <a:rPr lang="ja-JP" altLang="ja-JP" sz="1400" dirty="0">
                <a:latin typeface="HG丸ｺﾞｼｯｸM-PRO" panose="020F0600000000000000" pitchFamily="50" charset="-128"/>
                <a:ea typeface="HG丸ｺﾞｼｯｸM-PRO" panose="020F0600000000000000" pitchFamily="50" charset="-128"/>
              </a:rPr>
              <a:t>いいでしょう</a:t>
            </a:r>
          </a:p>
          <a:p>
            <a:pPr marL="0" indent="0">
              <a:buNone/>
            </a:pPr>
            <a:r>
              <a:rPr lang="ja-JP" altLang="en-US"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大型マーケット（コストコ・メトロ・ハナマサなど）に直接買いに行く</a:t>
            </a:r>
          </a:p>
          <a:p>
            <a:pPr marL="0" indent="0">
              <a:buNone/>
            </a:pPr>
            <a:r>
              <a:rPr lang="en-US" altLang="ja-JP" sz="1400" dirty="0">
                <a:latin typeface="HG丸ｺﾞｼｯｸM-PRO" panose="020F0600000000000000" pitchFamily="50" charset="-128"/>
                <a:ea typeface="HG丸ｺﾞｼｯｸM-PRO" panose="020F0600000000000000" pitchFamily="50" charset="-128"/>
              </a:rPr>
              <a:t> </a:t>
            </a:r>
            <a:r>
              <a:rPr lang="ja-JP" altLang="ja-JP" sz="1400" b="1" dirty="0">
                <a:latin typeface="HG丸ｺﾞｼｯｸM-PRO" panose="020F0600000000000000" pitchFamily="50" charset="-128"/>
                <a:ea typeface="HG丸ｺﾞｼｯｸM-PRO" panose="020F0600000000000000" pitchFamily="50" charset="-128"/>
              </a:rPr>
              <a:t>ポイント</a:t>
            </a:r>
            <a:endParaRPr lang="ja-JP" altLang="ja-JP" sz="1400" dirty="0">
              <a:latin typeface="HG丸ｺﾞｼｯｸM-PRO" panose="020F0600000000000000" pitchFamily="50" charset="-128"/>
              <a:ea typeface="HG丸ｺﾞｼｯｸM-PRO" panose="020F0600000000000000" pitchFamily="50" charset="-128"/>
            </a:endParaRPr>
          </a:p>
          <a:p>
            <a:pPr marL="0" lvl="0" indent="0">
              <a:buNone/>
            </a:pPr>
            <a:r>
              <a:rPr lang="ja-JP" altLang="en-US"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最初は、現金買いで信用を得る</a:t>
            </a:r>
          </a:p>
          <a:p>
            <a:pPr marL="0" lvl="0" indent="0">
              <a:buNone/>
            </a:pPr>
            <a:r>
              <a:rPr lang="ja-JP" altLang="en-US"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珍しい食材を仕入れ個性をアピールする</a:t>
            </a:r>
          </a:p>
          <a:p>
            <a:pPr marL="0" lvl="0" indent="0">
              <a:buNone/>
            </a:pPr>
            <a:r>
              <a:rPr lang="ja-JP" altLang="en-US"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季節・産地にこだわり少量で仕入れる。（限定品）</a:t>
            </a:r>
          </a:p>
          <a:p>
            <a:endParaRPr kumimoji="1" lang="ja-JP" altLang="en-US" sz="1800" dirty="0"/>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29</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838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0040" y="332656"/>
            <a:ext cx="7772400" cy="652934"/>
          </a:xfrm>
        </p:spPr>
        <p:txBody>
          <a:bodyPr>
            <a:normAutofit fontScale="90000"/>
          </a:bodyPr>
          <a:lstStyle/>
          <a:p>
            <a:r>
              <a:rPr lang="ja-JP" altLang="en-US" sz="2700" dirty="0">
                <a:latin typeface="HG丸ｺﾞｼｯｸM-PRO" panose="020F0600000000000000" pitchFamily="50" charset="-128"/>
                <a:ea typeface="HG丸ｺﾞｼｯｸM-PRO" panose="020F0600000000000000" pitchFamily="50" charset="-128"/>
              </a:rPr>
              <a:t>次の条件にご自分が該当するかチェックしてみよう</a:t>
            </a:r>
            <a:br>
              <a:rPr lang="ja-JP" altLang="en-US" sz="2400" dirty="0"/>
            </a:b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3</a:t>
            </a:fld>
            <a:endParaRPr kumimoji="1" lang="ja-JP" altLang="en-US"/>
          </a:p>
        </p:txBody>
      </p:sp>
      <p:cxnSp>
        <p:nvCxnSpPr>
          <p:cNvPr id="5" name="直線コネクタ 4"/>
          <p:cNvCxnSpPr/>
          <p:nvPr/>
        </p:nvCxnSpPr>
        <p:spPr>
          <a:xfrm>
            <a:off x="611560" y="1196752"/>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コンテンツ プレースホルダー 6">
            <a:extLst>
              <a:ext uri="{FF2B5EF4-FFF2-40B4-BE49-F238E27FC236}">
                <a16:creationId xmlns:a16="http://schemas.microsoft.com/office/drawing/2014/main" id="{39E8A32B-0B26-4A6C-8C18-91A40ADC43E8}"/>
              </a:ext>
            </a:extLst>
          </p:cNvPr>
          <p:cNvSpPr>
            <a:spLocks noGrp="1"/>
          </p:cNvSpPr>
          <p:nvPr>
            <p:ph idx="1"/>
          </p:nvPr>
        </p:nvSpPr>
        <p:spPr>
          <a:xfrm>
            <a:off x="758065" y="1484784"/>
            <a:ext cx="7290055" cy="4023360"/>
          </a:xfrm>
        </p:spPr>
        <p:txBody>
          <a:bodyPr>
            <a:normAutofit fontScale="92500" lnSpcReduction="10000"/>
          </a:bodyPr>
          <a:lstStyle/>
          <a:p>
            <a:r>
              <a:rPr lang="ja-JP" altLang="en-US" dirty="0"/>
              <a:t>１飲食することが大好きか？</a:t>
            </a:r>
            <a:endParaRPr lang="en-US" altLang="ja-JP" dirty="0"/>
          </a:p>
          <a:p>
            <a:r>
              <a:rPr lang="ja-JP" altLang="en-US" dirty="0"/>
              <a:t>２人が大好きか？</a:t>
            </a:r>
          </a:p>
          <a:p>
            <a:r>
              <a:rPr lang="ja-JP" altLang="en-US" dirty="0"/>
              <a:t>３お客様に尽くすことに喜びを感じるか？</a:t>
            </a:r>
          </a:p>
          <a:p>
            <a:r>
              <a:rPr lang="ja-JP" altLang="en-US" dirty="0"/>
              <a:t>４店舗経営に必要な最低限の技術（厨房、ホール）</a:t>
            </a:r>
            <a:endParaRPr lang="en-US" altLang="ja-JP" dirty="0"/>
          </a:p>
          <a:p>
            <a:r>
              <a:rPr lang="ja-JP" altLang="en-US" dirty="0"/>
              <a:t>　は、経験や身につけているか？</a:t>
            </a:r>
            <a:endParaRPr lang="en-US" altLang="ja-JP" dirty="0"/>
          </a:p>
          <a:p>
            <a:r>
              <a:rPr lang="ja-JP" altLang="en-US" dirty="0"/>
              <a:t>５開業に対して家族や周りの協力が得られているか？</a:t>
            </a:r>
          </a:p>
          <a:p>
            <a:r>
              <a:rPr lang="ja-JP" altLang="en-US" dirty="0"/>
              <a:t>６開業資金の最低５０</a:t>
            </a:r>
            <a:r>
              <a:rPr lang="en-US" altLang="ja-JP" dirty="0"/>
              <a:t>%</a:t>
            </a:r>
            <a:r>
              <a:rPr lang="ja-JP" altLang="en-US" dirty="0"/>
              <a:t>の自己資金が用意できているか？</a:t>
            </a:r>
          </a:p>
          <a:p>
            <a:r>
              <a:rPr lang="ja-JP" altLang="en-US" dirty="0"/>
              <a:t>７開業にあたっての目標が明確になっている？</a:t>
            </a:r>
          </a:p>
          <a:p>
            <a:r>
              <a:rPr lang="ja-JP" altLang="en-US" dirty="0"/>
              <a:t>８常に相談できる専門家などが周りにいるか？</a:t>
            </a:r>
          </a:p>
          <a:p>
            <a:r>
              <a:rPr lang="ja-JP" altLang="en-US" dirty="0"/>
              <a:t>　</a:t>
            </a:r>
          </a:p>
        </p:txBody>
      </p:sp>
    </p:spTree>
    <p:extLst>
      <p:ext uri="{BB962C8B-B14F-4D97-AF65-F5344CB8AC3E}">
        <p14:creationId xmlns:p14="http://schemas.microsoft.com/office/powerpoint/2010/main" val="1461412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188640"/>
            <a:ext cx="7772400" cy="652934"/>
          </a:xfrm>
        </p:spPr>
        <p:txBody>
          <a:bodyPr>
            <a:normAutofit/>
          </a:bodyPr>
          <a:lstStyle/>
          <a:p>
            <a:r>
              <a:rPr kumimoji="1" lang="ja-JP" altLang="en-US" sz="2400" dirty="0"/>
              <a:t>仕入れの流れ</a:t>
            </a:r>
          </a:p>
        </p:txBody>
      </p:sp>
      <p:sp>
        <p:nvSpPr>
          <p:cNvPr id="3" name="スライド番号プレースホルダー 2"/>
          <p:cNvSpPr>
            <a:spLocks noGrp="1"/>
          </p:cNvSpPr>
          <p:nvPr>
            <p:ph type="sldNum" sz="quarter" idx="12"/>
          </p:nvPr>
        </p:nvSpPr>
        <p:spPr/>
        <p:txBody>
          <a:bodyPr/>
          <a:lstStyle/>
          <a:p>
            <a:fld id="{E1D61334-AE3C-40AC-90EC-AEE9EF9F376E}" type="slidenum">
              <a:rPr kumimoji="1" lang="ja-JP" altLang="en-US" smtClean="0"/>
              <a:t>30</a:t>
            </a:fld>
            <a:endParaRPr kumimoji="1" lang="ja-JP" altLang="en-US"/>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2854960" y="1340768"/>
            <a:ext cx="2077080" cy="369332"/>
          </a:xfrm>
          <a:prstGeom prst="rect">
            <a:avLst/>
          </a:prstGeom>
          <a:noFill/>
          <a:ln>
            <a:solidFill>
              <a:schemeClr val="accent1"/>
            </a:solidFill>
          </a:ln>
        </p:spPr>
        <p:txBody>
          <a:bodyPr wrap="square" rtlCol="0">
            <a:spAutoFit/>
          </a:bodyPr>
          <a:lstStyle/>
          <a:p>
            <a:pPr algn="ctr"/>
            <a:r>
              <a:rPr kumimoji="1" lang="ja-JP" altLang="en-US" dirty="0">
                <a:latin typeface="HG丸ｺﾞｼｯｸM-PRO" panose="020F0600000000000000" pitchFamily="50" charset="-128"/>
                <a:ea typeface="HG丸ｺﾞｼｯｸM-PRO" panose="020F0600000000000000" pitchFamily="50" charset="-128"/>
              </a:rPr>
              <a:t>産地</a:t>
            </a:r>
          </a:p>
        </p:txBody>
      </p:sp>
      <p:sp>
        <p:nvSpPr>
          <p:cNvPr id="14" name="テキスト ボックス 13"/>
          <p:cNvSpPr txBox="1"/>
          <p:nvPr/>
        </p:nvSpPr>
        <p:spPr>
          <a:xfrm>
            <a:off x="780895" y="2732796"/>
            <a:ext cx="1846889" cy="369332"/>
          </a:xfrm>
          <a:prstGeom prst="rect">
            <a:avLst/>
          </a:prstGeom>
          <a:noFill/>
          <a:ln>
            <a:solidFill>
              <a:schemeClr val="accent1"/>
            </a:solidFill>
          </a:ln>
        </p:spPr>
        <p:txBody>
          <a:bodyPr wrap="square" rtlCol="0">
            <a:spAutoFit/>
          </a:bodyPr>
          <a:lstStyle/>
          <a:p>
            <a:pPr algn="ctr"/>
            <a:r>
              <a:rPr lang="ja-JP" altLang="en-US" dirty="0">
                <a:latin typeface="HG丸ｺﾞｼｯｸM-PRO" panose="020F0600000000000000" pitchFamily="50" charset="-128"/>
                <a:ea typeface="HG丸ｺﾞｼｯｸM-PRO" panose="020F0600000000000000" pitchFamily="50" charset="-128"/>
              </a:rPr>
              <a:t>メーカー</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2867419" y="2324397"/>
            <a:ext cx="2144499" cy="369332"/>
          </a:xfrm>
          <a:prstGeom prst="rect">
            <a:avLst/>
          </a:prstGeom>
          <a:noFill/>
          <a:ln>
            <a:solidFill>
              <a:schemeClr val="accent1"/>
            </a:solidFill>
          </a:ln>
        </p:spPr>
        <p:txBody>
          <a:bodyPr wrap="square" rtlCol="0">
            <a:spAutoFit/>
          </a:bodyPr>
          <a:lstStyle/>
          <a:p>
            <a:pPr algn="ctr"/>
            <a:r>
              <a:rPr lang="ja-JP" altLang="en-US" dirty="0">
                <a:latin typeface="HG丸ｺﾞｼｯｸM-PRO" panose="020F0600000000000000" pitchFamily="50" charset="-128"/>
                <a:ea typeface="HG丸ｺﾞｼｯｸM-PRO" panose="020F0600000000000000" pitchFamily="50" charset="-128"/>
              </a:rPr>
              <a:t>卸売市場</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5342175" y="3341167"/>
            <a:ext cx="2144499" cy="369332"/>
          </a:xfrm>
          <a:prstGeom prst="rect">
            <a:avLst/>
          </a:prstGeom>
          <a:noFill/>
          <a:ln>
            <a:solidFill>
              <a:schemeClr val="accent1"/>
            </a:solidFill>
          </a:ln>
        </p:spPr>
        <p:txBody>
          <a:bodyPr wrap="square" rtlCol="0">
            <a:spAutoFit/>
          </a:bodyPr>
          <a:lstStyle/>
          <a:p>
            <a:pPr algn="ctr"/>
            <a:r>
              <a:rPr kumimoji="1" lang="ja-JP" altLang="en-US" dirty="0">
                <a:latin typeface="HG丸ｺﾞｼｯｸM-PRO" panose="020F0600000000000000" pitchFamily="50" charset="-128"/>
                <a:ea typeface="HG丸ｺﾞｼｯｸM-PRO" panose="020F0600000000000000" pitchFamily="50" charset="-128"/>
              </a:rPr>
              <a:t>小売店</a:t>
            </a:r>
          </a:p>
        </p:txBody>
      </p:sp>
      <p:sp>
        <p:nvSpPr>
          <p:cNvPr id="17" name="テキスト ボックス 16"/>
          <p:cNvSpPr txBox="1"/>
          <p:nvPr/>
        </p:nvSpPr>
        <p:spPr>
          <a:xfrm>
            <a:off x="2867419" y="3245087"/>
            <a:ext cx="2144499" cy="369332"/>
          </a:xfrm>
          <a:prstGeom prst="rect">
            <a:avLst/>
          </a:prstGeom>
          <a:noFill/>
          <a:ln>
            <a:solidFill>
              <a:schemeClr val="accent1"/>
            </a:solidFill>
          </a:ln>
        </p:spPr>
        <p:txBody>
          <a:bodyPr wrap="square" rtlCol="0">
            <a:spAutoFit/>
          </a:bodyPr>
          <a:lstStyle/>
          <a:p>
            <a:pPr algn="ctr"/>
            <a:r>
              <a:rPr lang="ja-JP" altLang="en-US" dirty="0">
                <a:latin typeface="HG丸ｺﾞｼｯｸM-PRO" panose="020F0600000000000000" pitchFamily="50" charset="-128"/>
                <a:ea typeface="HG丸ｺﾞｼｯｸM-PRO" panose="020F0600000000000000" pitchFamily="50" charset="-128"/>
              </a:rPr>
              <a:t>卸売業者</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2821317" y="4117722"/>
            <a:ext cx="2144499" cy="369332"/>
          </a:xfrm>
          <a:prstGeom prst="rect">
            <a:avLst/>
          </a:prstGeom>
          <a:noFill/>
          <a:ln>
            <a:solidFill>
              <a:schemeClr val="accent1"/>
            </a:solidFill>
          </a:ln>
        </p:spPr>
        <p:txBody>
          <a:bodyPr wrap="square" rtlCol="0">
            <a:spAutoFit/>
          </a:bodyPr>
          <a:lstStyle/>
          <a:p>
            <a:pPr algn="ctr"/>
            <a:r>
              <a:rPr lang="ja-JP" altLang="en-US" dirty="0">
                <a:latin typeface="HG丸ｺﾞｼｯｸM-PRO" panose="020F0600000000000000" pitchFamily="50" charset="-128"/>
                <a:ea typeface="HG丸ｺﾞｼｯｸM-PRO" panose="020F0600000000000000" pitchFamily="50" charset="-128"/>
              </a:rPr>
              <a:t>飲食店</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2867419" y="5109834"/>
            <a:ext cx="2144499" cy="369332"/>
          </a:xfrm>
          <a:prstGeom prst="rect">
            <a:avLst/>
          </a:prstGeom>
          <a:noFill/>
          <a:ln>
            <a:solidFill>
              <a:schemeClr val="accent1"/>
            </a:solidFill>
          </a:ln>
        </p:spPr>
        <p:txBody>
          <a:bodyPr wrap="square" rtlCol="0">
            <a:spAutoFit/>
          </a:bodyPr>
          <a:lstStyle/>
          <a:p>
            <a:pPr algn="ctr"/>
            <a:r>
              <a:rPr lang="ja-JP" altLang="en-US" dirty="0">
                <a:latin typeface="HG丸ｺﾞｼｯｸM-PRO" panose="020F0600000000000000" pitchFamily="50" charset="-128"/>
                <a:ea typeface="HG丸ｺﾞｼｯｸM-PRO" panose="020F0600000000000000" pitchFamily="50" charset="-128"/>
              </a:rPr>
              <a:t>お客様</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 name="下矢印 4"/>
          <p:cNvSpPr/>
          <p:nvPr/>
        </p:nvSpPr>
        <p:spPr>
          <a:xfrm>
            <a:off x="3728564" y="1752968"/>
            <a:ext cx="318461" cy="4795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a:off x="3722531" y="2742855"/>
            <a:ext cx="318461" cy="4795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下矢印 20"/>
          <p:cNvSpPr/>
          <p:nvPr/>
        </p:nvSpPr>
        <p:spPr>
          <a:xfrm>
            <a:off x="3728562" y="3623714"/>
            <a:ext cx="318461" cy="4795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下矢印 21"/>
          <p:cNvSpPr/>
          <p:nvPr/>
        </p:nvSpPr>
        <p:spPr>
          <a:xfrm>
            <a:off x="3728563" y="4542174"/>
            <a:ext cx="318461" cy="4795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屈折矢印 23"/>
          <p:cNvSpPr/>
          <p:nvPr/>
        </p:nvSpPr>
        <p:spPr>
          <a:xfrm rot="10800000">
            <a:off x="1259630" y="1490240"/>
            <a:ext cx="1607787" cy="1096139"/>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6" name="グループ化 35"/>
          <p:cNvGrpSpPr/>
          <p:nvPr/>
        </p:nvGrpSpPr>
        <p:grpSpPr>
          <a:xfrm>
            <a:off x="5011919" y="2481270"/>
            <a:ext cx="928234" cy="792681"/>
            <a:chOff x="5148064" y="1477698"/>
            <a:chExt cx="1402507" cy="1216031"/>
          </a:xfrm>
        </p:grpSpPr>
        <p:sp>
          <p:nvSpPr>
            <p:cNvPr id="29" name="下矢印 28"/>
            <p:cNvSpPr/>
            <p:nvPr/>
          </p:nvSpPr>
          <p:spPr>
            <a:xfrm>
              <a:off x="6232110" y="1477698"/>
              <a:ext cx="318461" cy="12160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コネクタ 34"/>
            <p:cNvCxnSpPr/>
            <p:nvPr/>
          </p:nvCxnSpPr>
          <p:spPr>
            <a:xfrm>
              <a:off x="5148064" y="1525434"/>
              <a:ext cx="1273058" cy="0"/>
            </a:xfrm>
            <a:prstGeom prst="line">
              <a:avLst/>
            </a:prstGeom>
            <a:ln w="174625"/>
          </p:spPr>
          <p:style>
            <a:lnRef idx="1">
              <a:schemeClr val="accent1"/>
            </a:lnRef>
            <a:fillRef idx="0">
              <a:schemeClr val="accent1"/>
            </a:fillRef>
            <a:effectRef idx="0">
              <a:schemeClr val="accent1"/>
            </a:effectRef>
            <a:fontRef idx="minor">
              <a:schemeClr val="tx1"/>
            </a:fontRef>
          </p:style>
        </p:cxnSp>
      </p:grpSp>
      <p:sp>
        <p:nvSpPr>
          <p:cNvPr id="38" name="下矢印 37"/>
          <p:cNvSpPr/>
          <p:nvPr/>
        </p:nvSpPr>
        <p:spPr>
          <a:xfrm>
            <a:off x="6095964" y="1555352"/>
            <a:ext cx="318461" cy="18518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9" name="直線コネクタ 38"/>
          <p:cNvCxnSpPr/>
          <p:nvPr/>
        </p:nvCxnSpPr>
        <p:spPr>
          <a:xfrm>
            <a:off x="5011918" y="1589460"/>
            <a:ext cx="2229983" cy="0"/>
          </a:xfrm>
          <a:prstGeom prst="line">
            <a:avLst/>
          </a:prstGeom>
          <a:ln w="174625"/>
        </p:spPr>
        <p:style>
          <a:lnRef idx="1">
            <a:schemeClr val="accent1"/>
          </a:lnRef>
          <a:fillRef idx="0">
            <a:schemeClr val="accent1"/>
          </a:fillRef>
          <a:effectRef idx="0">
            <a:schemeClr val="accent1"/>
          </a:effectRef>
          <a:fontRef idx="minor">
            <a:schemeClr val="tx1"/>
          </a:fontRef>
        </p:style>
      </p:cxnSp>
      <p:sp>
        <p:nvSpPr>
          <p:cNvPr id="40" name="屈折矢印 39"/>
          <p:cNvSpPr/>
          <p:nvPr/>
        </p:nvSpPr>
        <p:spPr>
          <a:xfrm rot="10800000">
            <a:off x="2149633" y="2481269"/>
            <a:ext cx="671683" cy="210221"/>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屈折矢印 40"/>
          <p:cNvSpPr/>
          <p:nvPr/>
        </p:nvSpPr>
        <p:spPr>
          <a:xfrm rot="5400000">
            <a:off x="2272459" y="3034534"/>
            <a:ext cx="491642" cy="66812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屈折矢印 41"/>
          <p:cNvSpPr/>
          <p:nvPr/>
        </p:nvSpPr>
        <p:spPr>
          <a:xfrm rot="5400000">
            <a:off x="1426487" y="3285758"/>
            <a:ext cx="1213103" cy="118949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下矢印 43"/>
          <p:cNvSpPr/>
          <p:nvPr/>
        </p:nvSpPr>
        <p:spPr>
          <a:xfrm>
            <a:off x="5361408" y="2982642"/>
            <a:ext cx="367975" cy="3424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 name="直線コネクタ 44"/>
          <p:cNvCxnSpPr/>
          <p:nvPr/>
        </p:nvCxnSpPr>
        <p:spPr>
          <a:xfrm>
            <a:off x="2741487" y="2950733"/>
            <a:ext cx="2925533" cy="0"/>
          </a:xfrm>
          <a:prstGeom prst="line">
            <a:avLst/>
          </a:prstGeom>
          <a:ln w="158750"/>
        </p:spPr>
        <p:style>
          <a:lnRef idx="1">
            <a:schemeClr val="accent1"/>
          </a:lnRef>
          <a:fillRef idx="0">
            <a:schemeClr val="accent1"/>
          </a:fillRef>
          <a:effectRef idx="0">
            <a:schemeClr val="accent1"/>
          </a:effectRef>
          <a:fontRef idx="minor">
            <a:schemeClr val="tx1"/>
          </a:fontRef>
        </p:style>
      </p:cxnSp>
      <p:grpSp>
        <p:nvGrpSpPr>
          <p:cNvPr id="46" name="グループ化 45"/>
          <p:cNvGrpSpPr/>
          <p:nvPr/>
        </p:nvGrpSpPr>
        <p:grpSpPr>
          <a:xfrm rot="5400000">
            <a:off x="5446606" y="3807939"/>
            <a:ext cx="565553" cy="792681"/>
            <a:chOff x="5148064" y="1477698"/>
            <a:chExt cx="1402507" cy="1216031"/>
          </a:xfrm>
        </p:grpSpPr>
        <p:sp>
          <p:nvSpPr>
            <p:cNvPr id="47" name="下矢印 46"/>
            <p:cNvSpPr/>
            <p:nvPr/>
          </p:nvSpPr>
          <p:spPr>
            <a:xfrm>
              <a:off x="6232110" y="1477698"/>
              <a:ext cx="318461" cy="12160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 name="直線コネクタ 47"/>
            <p:cNvCxnSpPr/>
            <p:nvPr/>
          </p:nvCxnSpPr>
          <p:spPr>
            <a:xfrm>
              <a:off x="5148064" y="1525434"/>
              <a:ext cx="1273058" cy="0"/>
            </a:xfrm>
            <a:prstGeom prst="line">
              <a:avLst/>
            </a:prstGeom>
            <a:ln w="174625"/>
          </p:spPr>
          <p:style>
            <a:lnRef idx="1">
              <a:schemeClr val="accent1"/>
            </a:lnRef>
            <a:fillRef idx="0">
              <a:schemeClr val="accent1"/>
            </a:fillRef>
            <a:effectRef idx="0">
              <a:schemeClr val="accent1"/>
            </a:effectRef>
            <a:fontRef idx="minor">
              <a:schemeClr val="tx1"/>
            </a:fontRef>
          </p:style>
        </p:cxnSp>
      </p:grpSp>
      <p:sp>
        <p:nvSpPr>
          <p:cNvPr id="50" name="下矢印 49"/>
          <p:cNvSpPr/>
          <p:nvPr/>
        </p:nvSpPr>
        <p:spPr>
          <a:xfrm rot="5400000">
            <a:off x="6137887" y="3687039"/>
            <a:ext cx="356195" cy="18518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 name="直線コネクタ 50"/>
          <p:cNvCxnSpPr/>
          <p:nvPr/>
        </p:nvCxnSpPr>
        <p:spPr>
          <a:xfrm>
            <a:off x="7169207" y="1589462"/>
            <a:ext cx="1" cy="3040315"/>
          </a:xfrm>
          <a:prstGeom prst="line">
            <a:avLst/>
          </a:prstGeom>
          <a:ln w="1746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864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4" grpId="0" animBg="1"/>
      <p:bldP spid="15" grpId="0" animBg="1"/>
      <p:bldP spid="16" grpId="0" animBg="1"/>
      <p:bldP spid="17" grpId="0" animBg="1"/>
      <p:bldP spid="18" grpId="0" animBg="1"/>
      <p:bldP spid="1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779978" y="1268760"/>
            <a:ext cx="7408333" cy="4281339"/>
          </a:xfrm>
        </p:spPr>
        <p:txBody>
          <a:bodyPr>
            <a:normAutofit/>
          </a:bodyPr>
          <a:lstStyle/>
          <a:p>
            <a:pPr marL="0" indent="0">
              <a:buNone/>
            </a:pPr>
            <a:r>
              <a:rPr lang="ja-JP" altLang="ja-JP" sz="1600" dirty="0">
                <a:latin typeface="HG丸ｺﾞｼｯｸM-PRO" panose="020F0600000000000000" pitchFamily="50" charset="-128"/>
                <a:ea typeface="HG丸ｺﾞｼｯｸM-PRO" panose="020F0600000000000000" pitchFamily="50" charset="-128"/>
              </a:rPr>
              <a:t>メニューについてコンセプトから考えたメニュー作りをする</a:t>
            </a:r>
          </a:p>
          <a:p>
            <a:pPr marL="0" indent="0">
              <a:buNone/>
            </a:pPr>
            <a:r>
              <a:rPr lang="ja-JP" altLang="ja-JP" sz="1600" dirty="0">
                <a:latin typeface="HG丸ｺﾞｼｯｸM-PRO" panose="020F0600000000000000" pitchFamily="50" charset="-128"/>
                <a:ea typeface="HG丸ｺﾞｼｯｸM-PRO" panose="020F0600000000000000" pitchFamily="50" charset="-128"/>
              </a:rPr>
              <a:t>まず、ウリ（軸）の商品を考えてからメニュー構成を考えていく</a:t>
            </a:r>
          </a:p>
          <a:p>
            <a:pPr marL="0" indent="0">
              <a:buNone/>
            </a:pPr>
            <a:r>
              <a:rPr lang="ja-JP" altLang="ja-JP" sz="1600" dirty="0">
                <a:latin typeface="HG丸ｺﾞｼｯｸM-PRO" panose="020F0600000000000000" pitchFamily="50" charset="-128"/>
                <a:ea typeface="HG丸ｺﾞｼｯｸM-PRO" panose="020F0600000000000000" pitchFamily="50" charset="-128"/>
              </a:rPr>
              <a:t>　ウリとは？・・・</a:t>
            </a:r>
          </a:p>
          <a:p>
            <a:pPr marL="0" indent="0">
              <a:buNone/>
            </a:pPr>
            <a:r>
              <a:rPr lang="ja-JP" altLang="ja-JP" sz="1600" dirty="0">
                <a:latin typeface="HG丸ｺﾞｼｯｸM-PRO" panose="020F0600000000000000" pitchFamily="50" charset="-128"/>
                <a:ea typeface="HG丸ｺﾞｼｯｸM-PRO" panose="020F0600000000000000" pitchFamily="50" charset="-128"/>
              </a:rPr>
              <a:t>◎メニュー構成</a:t>
            </a:r>
          </a:p>
          <a:p>
            <a:pPr marL="0" indent="0">
              <a:buNone/>
            </a:pPr>
            <a:r>
              <a:rPr lang="ja-JP" altLang="ja-JP" sz="1600" dirty="0">
                <a:latin typeface="HG丸ｺﾞｼｯｸM-PRO" panose="020F0600000000000000" pitchFamily="50" charset="-128"/>
                <a:ea typeface="HG丸ｺﾞｼｯｸM-PRO" panose="020F0600000000000000" pitchFamily="50" charset="-128"/>
              </a:rPr>
              <a:t>　固定メニュー・・</a:t>
            </a:r>
          </a:p>
          <a:p>
            <a:pPr marL="0" indent="0">
              <a:buNone/>
            </a:pPr>
            <a:r>
              <a:rPr lang="en-US" altLang="ja-JP" sz="1600" dirty="0">
                <a:latin typeface="HG丸ｺﾞｼｯｸM-PRO" panose="020F0600000000000000" pitchFamily="50" charset="-128"/>
                <a:ea typeface="HG丸ｺﾞｼｯｸM-PRO" panose="020F0600000000000000" pitchFamily="50" charset="-128"/>
              </a:rPr>
              <a:t> </a:t>
            </a:r>
            <a:endParaRPr lang="ja-JP" altLang="ja-JP" sz="1600" dirty="0">
              <a:latin typeface="HG丸ｺﾞｼｯｸM-PRO" panose="020F0600000000000000" pitchFamily="50" charset="-128"/>
              <a:ea typeface="HG丸ｺﾞｼｯｸM-PRO" panose="020F0600000000000000" pitchFamily="50" charset="-128"/>
            </a:endParaRPr>
          </a:p>
          <a:p>
            <a:pPr marL="0" indent="0">
              <a:buNone/>
            </a:pPr>
            <a:r>
              <a:rPr lang="ja-JP" altLang="ja-JP" sz="1600" dirty="0">
                <a:latin typeface="HG丸ｺﾞｼｯｸM-PRO" panose="020F0600000000000000" pitchFamily="50" charset="-128"/>
                <a:ea typeface="HG丸ｺﾞｼｯｸM-PRO" panose="020F0600000000000000" pitchFamily="50" charset="-128"/>
              </a:rPr>
              <a:t>　季節メニュー・・</a:t>
            </a:r>
          </a:p>
          <a:p>
            <a:pPr marL="0" indent="0">
              <a:buNone/>
            </a:pPr>
            <a:r>
              <a:rPr lang="en-US" altLang="ja-JP" sz="1600" dirty="0">
                <a:latin typeface="HG丸ｺﾞｼｯｸM-PRO" panose="020F0600000000000000" pitchFamily="50" charset="-128"/>
                <a:ea typeface="HG丸ｺﾞｼｯｸM-PRO" panose="020F0600000000000000" pitchFamily="50" charset="-128"/>
              </a:rPr>
              <a:t> </a:t>
            </a:r>
            <a:endParaRPr lang="ja-JP" altLang="ja-JP" sz="1600" dirty="0">
              <a:latin typeface="HG丸ｺﾞｼｯｸM-PRO" panose="020F0600000000000000" pitchFamily="50" charset="-128"/>
              <a:ea typeface="HG丸ｺﾞｼｯｸM-PRO" panose="020F0600000000000000" pitchFamily="50" charset="-128"/>
            </a:endParaRPr>
          </a:p>
          <a:p>
            <a:pPr marL="0" indent="0">
              <a:buNone/>
            </a:pPr>
            <a:r>
              <a:rPr lang="ja-JP" altLang="ja-JP" sz="1600" dirty="0">
                <a:latin typeface="HG丸ｺﾞｼｯｸM-PRO" panose="020F0600000000000000" pitchFamily="50" charset="-128"/>
                <a:ea typeface="HG丸ｺﾞｼｯｸM-PRO" panose="020F0600000000000000" pitchFamily="50" charset="-128"/>
              </a:rPr>
              <a:t>　市場メニュー・・</a:t>
            </a:r>
          </a:p>
          <a:p>
            <a:endParaRPr kumimoji="1" lang="ja-JP" altLang="en-US" dirty="0"/>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31</a:t>
            </a:fld>
            <a:endParaRPr kumimoji="1" lang="ja-JP" altLang="en-US"/>
          </a:p>
        </p:txBody>
      </p:sp>
      <p:cxnSp>
        <p:nvCxnSpPr>
          <p:cNvPr id="5" name="直線コネクタ 4"/>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タイトル 2"/>
          <p:cNvSpPr txBox="1">
            <a:spLocks/>
          </p:cNvSpPr>
          <p:nvPr/>
        </p:nvSpPr>
        <p:spPr>
          <a:xfrm>
            <a:off x="757808" y="116632"/>
            <a:ext cx="7772400" cy="724942"/>
          </a:xfrm>
          <a:prstGeom prst="rect">
            <a:avLst/>
          </a:prstGeom>
        </p:spPr>
        <p:txBody>
          <a:bodyPr bIns="91440" anchor="b" anchorCtr="0">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sz="2400" dirty="0">
                <a:latin typeface="HG丸ｺﾞｼｯｸM-PRO" panose="020F0600000000000000" pitchFamily="50" charset="-128"/>
                <a:ea typeface="HG丸ｺﾞｼｯｸM-PRO" panose="020F0600000000000000" pitchFamily="50" charset="-128"/>
              </a:rPr>
              <a:t>メニュープランニングの基本</a:t>
            </a:r>
          </a:p>
        </p:txBody>
      </p:sp>
      <p:sp>
        <p:nvSpPr>
          <p:cNvPr id="8" name="テキスト ボックス 7"/>
          <p:cNvSpPr txBox="1"/>
          <p:nvPr/>
        </p:nvSpPr>
        <p:spPr>
          <a:xfrm>
            <a:off x="779978" y="5026444"/>
            <a:ext cx="3467616" cy="830997"/>
          </a:xfrm>
          <a:prstGeom prst="rect">
            <a:avLst/>
          </a:prstGeom>
          <a:noFill/>
        </p:spPr>
        <p:txBody>
          <a:bodyPr wrap="none" rtlCol="0">
            <a:spAutoFit/>
          </a:bodyPr>
          <a:lstStyle/>
          <a:p>
            <a:r>
              <a:rPr kumimoji="1" lang="ja-JP" altLang="en-US" sz="1600" dirty="0">
                <a:latin typeface="HG丸ｺﾞｼｯｸM-PRO" panose="020F0600000000000000" pitchFamily="50" charset="-128"/>
                <a:ea typeface="HG丸ｺﾞｼｯｸM-PRO" panose="020F0600000000000000" pitchFamily="50" charset="-128"/>
              </a:rPr>
              <a:t>◎メニュー内のアイテム数</a:t>
            </a:r>
            <a:r>
              <a:rPr lang="ja-JP" altLang="en-US" sz="1600" dirty="0">
                <a:latin typeface="HG丸ｺﾞｼｯｸM-PRO" panose="020F0600000000000000" pitchFamily="50" charset="-128"/>
                <a:ea typeface="HG丸ｺﾞｼｯｸM-PRO" panose="020F0600000000000000" pitchFamily="50" charset="-128"/>
              </a:rPr>
              <a:t>を考える</a:t>
            </a:r>
            <a:endParaRPr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　カテゴリー・・</a:t>
            </a:r>
            <a:endParaRPr kumimoji="1"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アイテム・・</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7EEE87BF-7E6B-4112-82AA-35AC5C1C614E}"/>
              </a:ext>
            </a:extLst>
          </p:cNvPr>
          <p:cNvSpPr txBox="1"/>
          <p:nvPr/>
        </p:nvSpPr>
        <p:spPr>
          <a:xfrm>
            <a:off x="2922112" y="2260594"/>
            <a:ext cx="4464496" cy="646331"/>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わかりやすいもの・認知されやすい物・ここでしか食べられない物</a:t>
            </a:r>
          </a:p>
        </p:txBody>
      </p:sp>
      <p:sp>
        <p:nvSpPr>
          <p:cNvPr id="9" name="テキスト ボックス 8">
            <a:extLst>
              <a:ext uri="{FF2B5EF4-FFF2-40B4-BE49-F238E27FC236}">
                <a16:creationId xmlns:a16="http://schemas.microsoft.com/office/drawing/2014/main" id="{D7933605-69D3-4367-A1ED-214C4A51AB54}"/>
              </a:ext>
            </a:extLst>
          </p:cNvPr>
          <p:cNvSpPr txBox="1"/>
          <p:nvPr/>
        </p:nvSpPr>
        <p:spPr>
          <a:xfrm>
            <a:off x="3125677" y="3807624"/>
            <a:ext cx="4464496"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実利的な目的で商品を変えずに提供</a:t>
            </a:r>
          </a:p>
        </p:txBody>
      </p:sp>
      <p:sp>
        <p:nvSpPr>
          <p:cNvPr id="10" name="テキスト ボックス 9">
            <a:extLst>
              <a:ext uri="{FF2B5EF4-FFF2-40B4-BE49-F238E27FC236}">
                <a16:creationId xmlns:a16="http://schemas.microsoft.com/office/drawing/2014/main" id="{BB5D1CB0-AD80-4D6A-B894-5D237E1F3C9D}"/>
              </a:ext>
            </a:extLst>
          </p:cNvPr>
          <p:cNvSpPr txBox="1"/>
          <p:nvPr/>
        </p:nvSpPr>
        <p:spPr>
          <a:xfrm>
            <a:off x="3006139" y="3068960"/>
            <a:ext cx="4464496" cy="369332"/>
          </a:xfrm>
          <a:prstGeom prst="rect">
            <a:avLst/>
          </a:prstGeom>
          <a:noFill/>
        </p:spPr>
        <p:txBody>
          <a:bodyPr wrap="square" rtlCol="0">
            <a:spAutoFit/>
          </a:bodyPr>
          <a:lstStyle/>
          <a:p>
            <a:r>
              <a:rPr kumimoji="1" lang="en-US" altLang="ja-JP" dirty="0">
                <a:latin typeface="HG丸ｺﾞｼｯｸM-PRO" panose="020F0600000000000000" pitchFamily="50" charset="-128"/>
                <a:ea typeface="HG丸ｺﾞｼｯｸM-PRO" panose="020F0600000000000000" pitchFamily="50" charset="-128"/>
              </a:rPr>
              <a:t>3</a:t>
            </a:r>
            <a:r>
              <a:rPr kumimoji="1" lang="ja-JP" altLang="en-US" dirty="0">
                <a:latin typeface="HG丸ｺﾞｼｯｸM-PRO" panose="020F0600000000000000" pitchFamily="50" charset="-128"/>
                <a:ea typeface="HG丸ｺﾞｼｯｸM-PRO" panose="020F0600000000000000" pitchFamily="50" charset="-128"/>
              </a:rPr>
              <a:t>人に</a:t>
            </a:r>
            <a:r>
              <a:rPr kumimoji="1" lang="en-US" altLang="ja-JP" dirty="0">
                <a:latin typeface="HG丸ｺﾞｼｯｸM-PRO" panose="020F0600000000000000" pitchFamily="50" charset="-128"/>
                <a:ea typeface="HG丸ｺﾞｼｯｸM-PRO" panose="020F0600000000000000" pitchFamily="50" charset="-128"/>
              </a:rPr>
              <a:t>1</a:t>
            </a:r>
            <a:r>
              <a:rPr kumimoji="1" lang="ja-JP" altLang="en-US" dirty="0">
                <a:latin typeface="HG丸ｺﾞｼｯｸM-PRO" panose="020F0600000000000000" pitchFamily="50" charset="-128"/>
                <a:ea typeface="HG丸ｺﾞｼｯｸM-PRO" panose="020F0600000000000000" pitchFamily="50" charset="-128"/>
              </a:rPr>
              <a:t>人が頼むもの</a:t>
            </a:r>
          </a:p>
        </p:txBody>
      </p:sp>
      <p:sp>
        <p:nvSpPr>
          <p:cNvPr id="11" name="テキスト ボックス 10">
            <a:extLst>
              <a:ext uri="{FF2B5EF4-FFF2-40B4-BE49-F238E27FC236}">
                <a16:creationId xmlns:a16="http://schemas.microsoft.com/office/drawing/2014/main" id="{3EE168EF-3E54-49BD-BE51-3EB6042EC643}"/>
              </a:ext>
            </a:extLst>
          </p:cNvPr>
          <p:cNvSpPr txBox="1"/>
          <p:nvPr/>
        </p:nvSpPr>
        <p:spPr>
          <a:xfrm>
            <a:off x="3211398" y="4170228"/>
            <a:ext cx="4464496"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季節に合わせたメニューを期間限定で</a:t>
            </a:r>
          </a:p>
        </p:txBody>
      </p:sp>
      <p:sp>
        <p:nvSpPr>
          <p:cNvPr id="12" name="テキスト ボックス 11">
            <a:extLst>
              <a:ext uri="{FF2B5EF4-FFF2-40B4-BE49-F238E27FC236}">
                <a16:creationId xmlns:a16="http://schemas.microsoft.com/office/drawing/2014/main" id="{716419F0-1766-4941-BB13-156224490337}"/>
              </a:ext>
            </a:extLst>
          </p:cNvPr>
          <p:cNvSpPr txBox="1"/>
          <p:nvPr/>
        </p:nvSpPr>
        <p:spPr>
          <a:xfrm>
            <a:off x="3243304" y="4589917"/>
            <a:ext cx="4464496"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その日に市場から仕入れたメニュー</a:t>
            </a:r>
          </a:p>
        </p:txBody>
      </p:sp>
      <p:sp>
        <p:nvSpPr>
          <p:cNvPr id="13" name="テキスト ボックス 12">
            <a:extLst>
              <a:ext uri="{FF2B5EF4-FFF2-40B4-BE49-F238E27FC236}">
                <a16:creationId xmlns:a16="http://schemas.microsoft.com/office/drawing/2014/main" id="{838314CE-379F-49DB-8B4C-725662AE718B}"/>
              </a:ext>
            </a:extLst>
          </p:cNvPr>
          <p:cNvSpPr txBox="1"/>
          <p:nvPr/>
        </p:nvSpPr>
        <p:spPr>
          <a:xfrm>
            <a:off x="3188853" y="5445224"/>
            <a:ext cx="4464496" cy="369332"/>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調理方法や食材別など</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4" name="テキスト ボックス 13">
            <a:extLst>
              <a:ext uri="{FF2B5EF4-FFF2-40B4-BE49-F238E27FC236}">
                <a16:creationId xmlns:a16="http://schemas.microsoft.com/office/drawing/2014/main" id="{A8BAC631-3A5F-407F-8903-1131299D7995}"/>
              </a:ext>
            </a:extLst>
          </p:cNvPr>
          <p:cNvSpPr txBox="1"/>
          <p:nvPr/>
        </p:nvSpPr>
        <p:spPr>
          <a:xfrm>
            <a:off x="3188853" y="5823848"/>
            <a:ext cx="4464496" cy="369332"/>
          </a:xfrm>
          <a:prstGeom prst="rect">
            <a:avLst/>
          </a:prstGeom>
          <a:noFill/>
        </p:spPr>
        <p:txBody>
          <a:bodyPr wrap="square" rtlCol="0">
            <a:spAutoFit/>
          </a:bodyPr>
          <a:lstStyle/>
          <a:p>
            <a:r>
              <a:rPr lang="en-US" altLang="ja-JP" dirty="0">
                <a:latin typeface="HG丸ｺﾞｼｯｸM-PRO" panose="020F0600000000000000" pitchFamily="50" charset="-128"/>
                <a:ea typeface="HG丸ｺﾞｼｯｸM-PRO" panose="020F0600000000000000" pitchFamily="50" charset="-128"/>
              </a:rPr>
              <a:t>3</a:t>
            </a:r>
            <a:r>
              <a:rPr lang="ja-JP" altLang="en-US" dirty="0">
                <a:latin typeface="HG丸ｺﾞｼｯｸM-PRO" panose="020F0600000000000000" pitchFamily="50" charset="-128"/>
                <a:ea typeface="HG丸ｺﾞｼｯｸM-PRO" panose="020F0600000000000000" pitchFamily="50" charset="-128"/>
              </a:rPr>
              <a:t>品から</a:t>
            </a:r>
            <a:r>
              <a:rPr lang="en-US" altLang="ja-JP" dirty="0">
                <a:latin typeface="HG丸ｺﾞｼｯｸM-PRO" panose="020F0600000000000000" pitchFamily="50" charset="-128"/>
                <a:ea typeface="HG丸ｺﾞｼｯｸM-PRO" panose="020F0600000000000000" pitchFamily="50" charset="-128"/>
              </a:rPr>
              <a:t>5</a:t>
            </a:r>
            <a:r>
              <a:rPr lang="ja-JP" altLang="en-US" dirty="0">
                <a:latin typeface="HG丸ｺﾞｼｯｸM-PRO" panose="020F0600000000000000" pitchFamily="50" charset="-128"/>
                <a:ea typeface="HG丸ｺﾞｼｯｸM-PRO" panose="020F0600000000000000" pitchFamily="50" charset="-128"/>
              </a:rPr>
              <a:t>品がベスト</a:t>
            </a:r>
            <a:endParaRPr kumimoji="1"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5813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P spid="13" grpId="0"/>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8096" y="585216"/>
            <a:ext cx="7290054" cy="716069"/>
          </a:xfrm>
        </p:spPr>
        <p:txBody>
          <a:bodyPr>
            <a:normAutofit/>
          </a:bodyPr>
          <a:lstStyle/>
          <a:p>
            <a:r>
              <a:rPr lang="ja-JP" altLang="ja-JP" sz="2400" dirty="0">
                <a:latin typeface="HG丸ｺﾞｼｯｸM-PRO" panose="020F0600000000000000" pitchFamily="50" charset="-128"/>
                <a:ea typeface="HG丸ｺﾞｼｯｸM-PRO" panose="020F0600000000000000" pitchFamily="50" charset="-128"/>
              </a:rPr>
              <a:t>メニューブックの役割について</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p:txBody>
          <a:bodyPr/>
          <a:lstStyle/>
          <a:p>
            <a:fld id="{42BF4D3D-B033-412C-98E7-EBD448772288}" type="slidenum">
              <a:rPr kumimoji="1" lang="ja-JP" altLang="en-US" smtClean="0"/>
              <a:t>32</a:t>
            </a:fld>
            <a:endParaRPr kumimoji="1" lang="ja-JP" altLang="en-US"/>
          </a:p>
        </p:txBody>
      </p:sp>
      <p:sp>
        <p:nvSpPr>
          <p:cNvPr id="5" name="コンテンツ プレースホルダー 1"/>
          <p:cNvSpPr txBox="1">
            <a:spLocks/>
          </p:cNvSpPr>
          <p:nvPr/>
        </p:nvSpPr>
        <p:spPr>
          <a:xfrm>
            <a:off x="1055270" y="1417822"/>
            <a:ext cx="7407275" cy="4392613"/>
          </a:xfrm>
          <a:prstGeom prst="rect">
            <a:avLst/>
          </a:prstGeom>
        </p:spPr>
        <p:txBody>
          <a:bodyPr>
            <a:norm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buFont typeface="Wingdings 3"/>
              <a:buNone/>
            </a:pPr>
            <a:r>
              <a:rPr lang="ja-JP" altLang="ja-JP" sz="2400" dirty="0">
                <a:latin typeface="HG丸ｺﾞｼｯｸM-PRO" panose="020F0600000000000000" pitchFamily="50" charset="-128"/>
                <a:ea typeface="HG丸ｺﾞｼｯｸM-PRO" panose="020F0600000000000000" pitchFamily="50" charset="-128"/>
              </a:rPr>
              <a:t>◎メニューＢｏｏｋ</a:t>
            </a:r>
          </a:p>
          <a:p>
            <a:pPr marL="0" indent="0">
              <a:buFont typeface="Wingdings 3"/>
              <a:buNone/>
            </a:pPr>
            <a:endParaRPr lang="en-US" altLang="ja-JP" sz="2400" dirty="0">
              <a:latin typeface="HG丸ｺﾞｼｯｸM-PRO" panose="020F0600000000000000" pitchFamily="50" charset="-128"/>
              <a:ea typeface="HG丸ｺﾞｼｯｸM-PRO" panose="020F0600000000000000" pitchFamily="50" charset="-128"/>
            </a:endParaRPr>
          </a:p>
          <a:p>
            <a:pPr marL="0" indent="0">
              <a:buFont typeface="Wingdings 3"/>
              <a:buNone/>
            </a:pPr>
            <a:r>
              <a:rPr lang="ja-JP" altLang="en-US" sz="1800" dirty="0">
                <a:latin typeface="HG丸ｺﾞｼｯｸM-PRO" panose="020F0600000000000000" pitchFamily="50" charset="-128"/>
                <a:ea typeface="HG丸ｺﾞｼｯｸM-PRO" panose="020F0600000000000000" pitchFamily="50" charset="-128"/>
              </a:rPr>
              <a:t>✧</a:t>
            </a:r>
            <a:r>
              <a:rPr lang="ja-JP" altLang="ja-JP" sz="1800" dirty="0">
                <a:latin typeface="HG丸ｺﾞｼｯｸM-PRO" panose="020F0600000000000000" pitchFamily="50" charset="-128"/>
                <a:ea typeface="HG丸ｺﾞｼｯｸM-PRO" panose="020F0600000000000000" pitchFamily="50" charset="-128"/>
              </a:rPr>
              <a:t>表紙</a:t>
            </a:r>
            <a:r>
              <a:rPr lang="ja-JP" altLang="en-US" sz="1800" dirty="0">
                <a:latin typeface="HG丸ｺﾞｼｯｸM-PRO" panose="020F0600000000000000" pitchFamily="50" charset="-128"/>
                <a:ea typeface="HG丸ｺﾞｼｯｸM-PRO" panose="020F0600000000000000" pitchFamily="50" charset="-128"/>
              </a:rPr>
              <a:t>には　</a:t>
            </a:r>
            <a:endParaRPr lang="en-US" altLang="ja-JP" sz="1800" dirty="0">
              <a:latin typeface="HG丸ｺﾞｼｯｸM-PRO" panose="020F0600000000000000" pitchFamily="50" charset="-128"/>
              <a:ea typeface="HG丸ｺﾞｼｯｸM-PRO" panose="020F0600000000000000" pitchFamily="50" charset="-128"/>
            </a:endParaRPr>
          </a:p>
          <a:p>
            <a:pPr marL="0" indent="0">
              <a:buFont typeface="Wingdings 3"/>
              <a:buNone/>
            </a:pPr>
            <a:endParaRPr lang="ja-JP" altLang="ja-JP" sz="1800" dirty="0">
              <a:latin typeface="HG丸ｺﾞｼｯｸM-PRO" panose="020F0600000000000000" pitchFamily="50" charset="-128"/>
              <a:ea typeface="HG丸ｺﾞｼｯｸM-PRO" panose="020F0600000000000000" pitchFamily="50" charset="-128"/>
            </a:endParaRPr>
          </a:p>
          <a:p>
            <a:pPr marL="0" indent="0">
              <a:buFont typeface="Wingdings 3"/>
              <a:buNone/>
            </a:pPr>
            <a:r>
              <a:rPr lang="ja-JP" altLang="en-US" sz="1800" dirty="0">
                <a:latin typeface="HG丸ｺﾞｼｯｸM-PRO" panose="020F0600000000000000" pitchFamily="50" charset="-128"/>
                <a:ea typeface="HG丸ｺﾞｼｯｸM-PRO" panose="020F0600000000000000" pitchFamily="50" charset="-128"/>
              </a:rPr>
              <a:t>☆来店動機に合わせる</a:t>
            </a:r>
            <a:endParaRPr lang="ja-JP" altLang="ja-JP" sz="1800" dirty="0">
              <a:latin typeface="HG丸ｺﾞｼｯｸM-PRO" panose="020F0600000000000000" pitchFamily="50" charset="-128"/>
              <a:ea typeface="HG丸ｺﾞｼｯｸM-PRO" panose="020F0600000000000000" pitchFamily="50" charset="-128"/>
            </a:endParaRPr>
          </a:p>
          <a:p>
            <a:pPr marL="0" indent="0">
              <a:buFont typeface="Wingdings 3"/>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Font typeface="Wingdings 3"/>
              <a:buNone/>
            </a:pPr>
            <a:r>
              <a:rPr lang="en-US" altLang="ja-JP" sz="1800" dirty="0">
                <a:latin typeface="HG丸ｺﾞｼｯｸM-PRO" panose="020F0600000000000000" pitchFamily="50" charset="-128"/>
                <a:ea typeface="HG丸ｺﾞｼｯｸM-PRO" panose="020F0600000000000000" pitchFamily="50" charset="-128"/>
              </a:rPr>
              <a:t> </a:t>
            </a:r>
            <a:endParaRPr lang="ja-JP" altLang="ja-JP" sz="1800" dirty="0">
              <a:latin typeface="HG丸ｺﾞｼｯｸM-PRO" panose="020F0600000000000000" pitchFamily="50" charset="-128"/>
              <a:ea typeface="HG丸ｺﾞｼｯｸM-PRO" panose="020F0600000000000000" pitchFamily="50" charset="-128"/>
            </a:endParaRPr>
          </a:p>
          <a:p>
            <a:pPr marL="0" indent="0">
              <a:buFont typeface="Wingdings 3"/>
              <a:buNone/>
            </a:pPr>
            <a:r>
              <a:rPr lang="ja-JP" altLang="en-US" sz="1800" dirty="0">
                <a:latin typeface="HG丸ｺﾞｼｯｸM-PRO" panose="020F0600000000000000" pitchFamily="50" charset="-128"/>
                <a:ea typeface="HG丸ｺﾞｼｯｸM-PRO" panose="020F0600000000000000" pitchFamily="50" charset="-128"/>
              </a:rPr>
              <a:t>✧</a:t>
            </a:r>
            <a:r>
              <a:rPr lang="ja-JP" altLang="ja-JP" sz="1800" dirty="0">
                <a:latin typeface="HG丸ｺﾞｼｯｸM-PRO" panose="020F0600000000000000" pitchFamily="50" charset="-128"/>
                <a:ea typeface="HG丸ｺﾞｼｯｸM-PRO" panose="020F0600000000000000" pitchFamily="50" charset="-128"/>
              </a:rPr>
              <a:t>カテゴリー内の</a:t>
            </a:r>
            <a:r>
              <a:rPr lang="ja-JP" altLang="en-US" sz="1800" dirty="0">
                <a:latin typeface="HG丸ｺﾞｼｯｸM-PRO" panose="020F0600000000000000" pitchFamily="50" charset="-128"/>
                <a:ea typeface="HG丸ｺﾞｼｯｸM-PRO" panose="020F0600000000000000" pitchFamily="50" charset="-128"/>
              </a:rPr>
              <a:t>メリハリをつける</a:t>
            </a:r>
            <a:endParaRPr lang="ja-JP" altLang="ja-JP" sz="1800" dirty="0">
              <a:latin typeface="HG丸ｺﾞｼｯｸM-PRO" panose="020F0600000000000000" pitchFamily="50" charset="-128"/>
              <a:ea typeface="HG丸ｺﾞｼｯｸM-PRO" panose="020F0600000000000000" pitchFamily="50" charset="-128"/>
            </a:endParaRPr>
          </a:p>
          <a:p>
            <a:pPr marL="0" indent="0">
              <a:buFont typeface="Wingdings 3"/>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Font typeface="Wingdings 3"/>
              <a:buNone/>
            </a:pPr>
            <a:r>
              <a:rPr lang="en-US" altLang="ja-JP" sz="1800" dirty="0">
                <a:latin typeface="HG丸ｺﾞｼｯｸM-PRO" panose="020F0600000000000000" pitchFamily="50" charset="-128"/>
                <a:ea typeface="HG丸ｺﾞｼｯｸM-PRO" panose="020F0600000000000000" pitchFamily="50" charset="-128"/>
              </a:rPr>
              <a:t> </a:t>
            </a:r>
            <a:endParaRPr lang="ja-JP" altLang="ja-JP" sz="1800" dirty="0">
              <a:latin typeface="HG丸ｺﾞｼｯｸM-PRO" panose="020F0600000000000000" pitchFamily="50" charset="-128"/>
              <a:ea typeface="HG丸ｺﾞｼｯｸM-PRO" panose="020F0600000000000000" pitchFamily="50" charset="-128"/>
            </a:endParaRPr>
          </a:p>
          <a:p>
            <a:pPr marL="0" indent="0">
              <a:buFont typeface="Wingdings 3"/>
              <a:buNone/>
            </a:pPr>
            <a:r>
              <a:rPr lang="ja-JP" altLang="en-US" sz="1800" dirty="0">
                <a:latin typeface="HG丸ｺﾞｼｯｸM-PRO" panose="020F0600000000000000" pitchFamily="50" charset="-128"/>
                <a:ea typeface="HG丸ｺﾞｼｯｸM-PRO" panose="020F0600000000000000" pitchFamily="50" charset="-128"/>
              </a:rPr>
              <a:t>✧</a:t>
            </a:r>
            <a:r>
              <a:rPr lang="ja-JP" altLang="ja-JP" sz="1800" dirty="0">
                <a:latin typeface="HG丸ｺﾞｼｯｸM-PRO" panose="020F0600000000000000" pitchFamily="50" charset="-128"/>
                <a:ea typeface="HG丸ｺﾞｼｯｸM-PRO" panose="020F0600000000000000" pitchFamily="50" charset="-128"/>
              </a:rPr>
              <a:t>商品の</a:t>
            </a:r>
            <a:r>
              <a:rPr lang="ja-JP" altLang="en-US" sz="1800" dirty="0">
                <a:latin typeface="HG丸ｺﾞｼｯｸM-PRO" panose="020F0600000000000000" pitchFamily="50" charset="-128"/>
                <a:ea typeface="HG丸ｺﾞｼｯｸM-PRO" panose="020F0600000000000000" pitchFamily="50" charset="-128"/>
              </a:rPr>
              <a:t>特徴を伝える</a:t>
            </a:r>
            <a:endParaRPr lang="en-US" altLang="ja-JP" sz="1800" dirty="0">
              <a:latin typeface="HG丸ｺﾞｼｯｸM-PRO" panose="020F0600000000000000" pitchFamily="50" charset="-128"/>
              <a:ea typeface="HG丸ｺﾞｼｯｸM-PRO" panose="020F0600000000000000" pitchFamily="50" charset="-128"/>
            </a:endParaRPr>
          </a:p>
          <a:p>
            <a:pPr marL="0" indent="0">
              <a:buFont typeface="Wingdings 3"/>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Font typeface="Wingdings 3"/>
              <a:buNone/>
            </a:pPr>
            <a:endParaRPr lang="ja-JP" altLang="en-US" sz="1800" dirty="0">
              <a:latin typeface="HG丸ｺﾞｼｯｸM-PRO" panose="020F0600000000000000" pitchFamily="50" charset="-128"/>
              <a:ea typeface="HG丸ｺﾞｼｯｸM-PRO" panose="020F0600000000000000" pitchFamily="50" charset="-128"/>
            </a:endParaRPr>
          </a:p>
        </p:txBody>
      </p:sp>
      <p:sp>
        <p:nvSpPr>
          <p:cNvPr id="11" name="テキスト ボックス 10">
            <a:extLst>
              <a:ext uri="{FF2B5EF4-FFF2-40B4-BE49-F238E27FC236}">
                <a16:creationId xmlns:a16="http://schemas.microsoft.com/office/drawing/2014/main" id="{69381EB9-45E3-47A1-8F5F-0E3B539FF6AF}"/>
              </a:ext>
            </a:extLst>
          </p:cNvPr>
          <p:cNvSpPr txBox="1"/>
          <p:nvPr/>
        </p:nvSpPr>
        <p:spPr>
          <a:xfrm>
            <a:off x="3347864" y="2596573"/>
            <a:ext cx="5400600" cy="369332"/>
          </a:xfrm>
          <a:prstGeom prst="rect">
            <a:avLst/>
          </a:prstGeom>
          <a:noFill/>
        </p:spPr>
        <p:txBody>
          <a:bodyPr wrap="square" rtlCol="0">
            <a:spAutoFit/>
          </a:bodyPr>
          <a:lstStyle/>
          <a:p>
            <a:r>
              <a:rPr kumimoji="1" lang="ja-JP" altLang="en-US" dirty="0"/>
              <a:t>　</a:t>
            </a:r>
            <a:r>
              <a:rPr kumimoji="1" lang="ja-JP" altLang="en-US" dirty="0">
                <a:latin typeface="HG丸ｺﾞｼｯｸM-PRO" panose="020F0600000000000000" pitchFamily="50" charset="-128"/>
                <a:ea typeface="HG丸ｺﾞｼｯｸM-PRO" panose="020F0600000000000000" pitchFamily="50" charset="-128"/>
              </a:rPr>
              <a:t>写真・イメージ・歴史・物語り</a:t>
            </a:r>
          </a:p>
        </p:txBody>
      </p:sp>
      <p:sp>
        <p:nvSpPr>
          <p:cNvPr id="12" name="テキスト ボックス 11">
            <a:extLst>
              <a:ext uri="{FF2B5EF4-FFF2-40B4-BE49-F238E27FC236}">
                <a16:creationId xmlns:a16="http://schemas.microsoft.com/office/drawing/2014/main" id="{2B160E6B-2568-4FE5-B755-DFA8C697B74D}"/>
              </a:ext>
            </a:extLst>
          </p:cNvPr>
          <p:cNvSpPr txBox="1"/>
          <p:nvPr/>
        </p:nvSpPr>
        <p:spPr>
          <a:xfrm>
            <a:off x="2123728" y="3466549"/>
            <a:ext cx="5400600" cy="369332"/>
          </a:xfrm>
          <a:prstGeom prst="rect">
            <a:avLst/>
          </a:prstGeom>
          <a:noFill/>
        </p:spPr>
        <p:txBody>
          <a:bodyPr wrap="square" rtlCol="0">
            <a:spAutoFit/>
          </a:bodyPr>
          <a:lstStyle/>
          <a:p>
            <a:r>
              <a:rPr kumimoji="1" lang="ja-JP" altLang="en-US" dirty="0"/>
              <a:t>　</a:t>
            </a:r>
            <a:r>
              <a:rPr kumimoji="1" lang="ja-JP" altLang="en-US" dirty="0">
                <a:latin typeface="HG丸ｺﾞｼｯｸM-PRO" panose="020F0600000000000000" pitchFamily="50" charset="-128"/>
                <a:ea typeface="HG丸ｺﾞｼｯｸM-PRO" panose="020F0600000000000000" pitchFamily="50" charset="-128"/>
              </a:rPr>
              <a:t>ターゲットによってカテゴリー分けする</a:t>
            </a:r>
          </a:p>
        </p:txBody>
      </p:sp>
      <p:sp>
        <p:nvSpPr>
          <p:cNvPr id="13" name="テキスト ボックス 12">
            <a:extLst>
              <a:ext uri="{FF2B5EF4-FFF2-40B4-BE49-F238E27FC236}">
                <a16:creationId xmlns:a16="http://schemas.microsoft.com/office/drawing/2014/main" id="{52FC6549-0D20-4BA8-BD97-87E2FAC6A4C0}"/>
              </a:ext>
            </a:extLst>
          </p:cNvPr>
          <p:cNvSpPr txBox="1"/>
          <p:nvPr/>
        </p:nvSpPr>
        <p:spPr>
          <a:xfrm>
            <a:off x="2267744" y="4587378"/>
            <a:ext cx="5400600" cy="369332"/>
          </a:xfrm>
          <a:prstGeom prst="rect">
            <a:avLst/>
          </a:prstGeom>
          <a:noFill/>
        </p:spPr>
        <p:txBody>
          <a:bodyPr wrap="square" rtlCol="0">
            <a:spAutoFit/>
          </a:bodyPr>
          <a:lstStyle/>
          <a:p>
            <a:r>
              <a:rPr kumimoji="1" lang="ja-JP" altLang="en-US" dirty="0"/>
              <a:t>　</a:t>
            </a:r>
            <a:r>
              <a:rPr kumimoji="1" lang="ja-JP" altLang="en-US" dirty="0">
                <a:latin typeface="HG丸ｺﾞｼｯｸM-PRO" panose="020F0600000000000000" pitchFamily="50" charset="-128"/>
                <a:ea typeface="HG丸ｺﾞｼｯｸM-PRO" panose="020F0600000000000000" pitchFamily="50" charset="-128"/>
              </a:rPr>
              <a:t>主役と脇役がわかるレイアウトをする</a:t>
            </a:r>
          </a:p>
        </p:txBody>
      </p:sp>
      <p:sp>
        <p:nvSpPr>
          <p:cNvPr id="14" name="テキスト ボックス 13">
            <a:extLst>
              <a:ext uri="{FF2B5EF4-FFF2-40B4-BE49-F238E27FC236}">
                <a16:creationId xmlns:a16="http://schemas.microsoft.com/office/drawing/2014/main" id="{2CE2840C-7BC1-45B3-A834-8FF0E817B066}"/>
              </a:ext>
            </a:extLst>
          </p:cNvPr>
          <p:cNvSpPr txBox="1"/>
          <p:nvPr/>
        </p:nvSpPr>
        <p:spPr>
          <a:xfrm>
            <a:off x="2267744" y="5586571"/>
            <a:ext cx="5400600" cy="369332"/>
          </a:xfrm>
          <a:prstGeom prst="rect">
            <a:avLst/>
          </a:prstGeom>
          <a:noFill/>
        </p:spPr>
        <p:txBody>
          <a:bodyPr wrap="square" rtlCol="0">
            <a:spAutoFit/>
          </a:bodyPr>
          <a:lstStyle/>
          <a:p>
            <a:r>
              <a:rPr kumimoji="1" lang="ja-JP" altLang="en-US" dirty="0"/>
              <a:t>　</a:t>
            </a:r>
            <a:r>
              <a:rPr kumimoji="1" lang="ja-JP" altLang="en-US" dirty="0">
                <a:latin typeface="HG丸ｺﾞｼｯｸM-PRO" panose="020F0600000000000000" pitchFamily="50" charset="-128"/>
                <a:ea typeface="HG丸ｺﾞｼｯｸM-PRO" panose="020F0600000000000000" pitchFamily="50" charset="-128"/>
              </a:rPr>
              <a:t>初めて来たお客様が見てわかるメニュー作り</a:t>
            </a:r>
          </a:p>
        </p:txBody>
      </p:sp>
      <p:pic>
        <p:nvPicPr>
          <p:cNvPr id="6" name="図 5">
            <a:extLst>
              <a:ext uri="{FF2B5EF4-FFF2-40B4-BE49-F238E27FC236}">
                <a16:creationId xmlns:a16="http://schemas.microsoft.com/office/drawing/2014/main" id="{E0C7E68D-0241-4E54-B7BA-8343FC305838}"/>
              </a:ext>
            </a:extLst>
          </p:cNvPr>
          <p:cNvPicPr>
            <a:picLocks noChangeAspect="1"/>
          </p:cNvPicPr>
          <p:nvPr/>
        </p:nvPicPr>
        <p:blipFill>
          <a:blip r:embed="rId2"/>
          <a:stretch>
            <a:fillRect/>
          </a:stretch>
        </p:blipFill>
        <p:spPr>
          <a:xfrm>
            <a:off x="603160" y="1263209"/>
            <a:ext cx="7937680" cy="18290"/>
          </a:xfrm>
          <a:prstGeom prst="rect">
            <a:avLst/>
          </a:prstGeom>
        </p:spPr>
      </p:pic>
    </p:spTree>
    <p:extLst>
      <p:ext uri="{BB962C8B-B14F-4D97-AF65-F5344CB8AC3E}">
        <p14:creationId xmlns:p14="http://schemas.microsoft.com/office/powerpoint/2010/main" val="2616769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
          </p:nvPr>
        </p:nvSpPr>
        <p:spPr>
          <a:xfrm>
            <a:off x="683568" y="1196752"/>
            <a:ext cx="7408333" cy="2880320"/>
          </a:xfrm>
        </p:spPr>
        <p:txBody>
          <a:bodyPr>
            <a:normAutofit fontScale="92500" lnSpcReduction="20000"/>
          </a:bodyPr>
          <a:lstStyle/>
          <a:p>
            <a:pPr marL="0" indent="0">
              <a:buNone/>
            </a:pPr>
            <a:r>
              <a:rPr lang="ja-JP" altLang="ja-JP" sz="1800" b="1" dirty="0">
                <a:latin typeface="HG丸ｺﾞｼｯｸM-PRO" panose="020F0600000000000000" pitchFamily="50" charset="-128"/>
                <a:ea typeface="HG丸ｺﾞｼｯｸM-PRO" panose="020F0600000000000000" pitchFamily="50" charset="-128"/>
              </a:rPr>
              <a:t>◎メニューの種類</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　店のタイプによりアイテム数が変わる</a:t>
            </a:r>
          </a:p>
          <a:p>
            <a:pPr marL="0" indent="0">
              <a:buNone/>
            </a:pPr>
            <a:r>
              <a:rPr lang="ja-JP" altLang="ja-JP" sz="1800" dirty="0">
                <a:latin typeface="HG丸ｺﾞｼｯｸM-PRO" panose="020F0600000000000000" pitchFamily="50" charset="-128"/>
                <a:ea typeface="HG丸ｺﾞｼｯｸM-PRO" panose="020F0600000000000000" pitchFamily="50" charset="-128"/>
              </a:rPr>
              <a:t>　居酒屋　　　料理・・・・</a:t>
            </a:r>
          </a:p>
          <a:p>
            <a:pPr marL="0" indent="0">
              <a:buNone/>
            </a:pPr>
            <a:r>
              <a:rPr lang="ja-JP" altLang="ja-JP" sz="1800" dirty="0">
                <a:latin typeface="HG丸ｺﾞｼｯｸM-PRO" panose="020F0600000000000000" pitchFamily="50" charset="-128"/>
                <a:ea typeface="HG丸ｺﾞｼｯｸM-PRO" panose="020F0600000000000000" pitchFamily="50" charset="-128"/>
              </a:rPr>
              <a:t>　　　　　　　ドリンク・・</a:t>
            </a:r>
          </a:p>
          <a:p>
            <a:pPr marL="0" indent="0">
              <a:buNone/>
            </a:pPr>
            <a:r>
              <a:rPr lang="ja-JP" altLang="ja-JP" sz="1800" dirty="0">
                <a:latin typeface="HG丸ｺﾞｼｯｸM-PRO" panose="020F0600000000000000" pitchFamily="50" charset="-128"/>
                <a:ea typeface="HG丸ｺﾞｼｯｸM-PRO" panose="020F0600000000000000" pitchFamily="50" charset="-128"/>
              </a:rPr>
              <a:t>　レストラン　料理・・・</a:t>
            </a:r>
          </a:p>
          <a:p>
            <a:pPr marL="0" indent="0">
              <a:buNone/>
            </a:pPr>
            <a:r>
              <a:rPr lang="ja-JP" altLang="ja-JP" sz="1800" dirty="0">
                <a:latin typeface="HG丸ｺﾞｼｯｸM-PRO" panose="020F0600000000000000" pitchFamily="50" charset="-128"/>
                <a:ea typeface="HG丸ｺﾞｼｯｸM-PRO" panose="020F0600000000000000" pitchFamily="50" charset="-128"/>
              </a:rPr>
              <a:t>　　　　　　　ドリンク・・・</a:t>
            </a:r>
          </a:p>
          <a:p>
            <a:pPr marL="0" indent="0">
              <a:buNone/>
            </a:pPr>
            <a:r>
              <a:rPr lang="ja-JP" altLang="ja-JP" sz="1800" dirty="0">
                <a:latin typeface="HG丸ｺﾞｼｯｸM-PRO" panose="020F0600000000000000" pitchFamily="50" charset="-128"/>
                <a:ea typeface="HG丸ｺﾞｼｯｸM-PRO" panose="020F0600000000000000" pitchFamily="50" charset="-128"/>
              </a:rPr>
              <a:t>　小さいお店　料理・・・・</a:t>
            </a:r>
          </a:p>
          <a:p>
            <a:pPr marL="0" indent="0">
              <a:buNone/>
            </a:pPr>
            <a:r>
              <a:rPr lang="ja-JP" altLang="ja-JP" sz="1800" dirty="0">
                <a:latin typeface="HG丸ｺﾞｼｯｸM-PRO" panose="020F0600000000000000" pitchFamily="50" charset="-128"/>
                <a:ea typeface="HG丸ｺﾞｼｯｸM-PRO" panose="020F0600000000000000" pitchFamily="50" charset="-128"/>
              </a:rPr>
              <a:t>　　　　　　　ドリンク・・</a:t>
            </a:r>
            <a:endParaRPr kumimoji="1" lang="ja-JP" altLang="en-US" sz="18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33</a:t>
            </a:fld>
            <a:endParaRPr kumimoji="1" lang="ja-JP" altLang="en-US"/>
          </a:p>
        </p:txBody>
      </p:sp>
      <p:cxnSp>
        <p:nvCxnSpPr>
          <p:cNvPr id="6" name="直線コネクタ 5"/>
          <p:cNvCxnSpPr/>
          <p:nvPr/>
        </p:nvCxnSpPr>
        <p:spPr>
          <a:xfrm>
            <a:off x="683568" y="1025117"/>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899592" y="4077072"/>
            <a:ext cx="6696744" cy="2308324"/>
          </a:xfrm>
          <a:prstGeom prst="rect">
            <a:avLst/>
          </a:prstGeom>
        </p:spPr>
        <p:txBody>
          <a:bodyPr wrap="square">
            <a:spAutoFit/>
          </a:bodyPr>
          <a:lstStyle/>
          <a:p>
            <a:r>
              <a:rPr lang="ja-JP" altLang="ja-JP" dirty="0">
                <a:latin typeface="HG丸ｺﾞｼｯｸM-PRO" panose="020F0600000000000000" pitchFamily="50" charset="-128"/>
                <a:ea typeface="HG丸ｺﾞｼｯｸM-PRO" panose="020F0600000000000000" pitchFamily="50" charset="-128"/>
              </a:rPr>
              <a:t>◎メニュー（カテゴリー別）の種類別</a:t>
            </a:r>
          </a:p>
          <a:p>
            <a:r>
              <a:rPr lang="ja-JP" altLang="ja-JP" dirty="0">
                <a:latin typeface="HG丸ｺﾞｼｯｸM-PRO" panose="020F0600000000000000" pitchFamily="50" charset="-128"/>
                <a:ea typeface="HG丸ｺﾞｼｯｸM-PRO" panose="020F0600000000000000" pitchFamily="50" charset="-128"/>
              </a:rPr>
              <a:t>　　●</a:t>
            </a:r>
          </a:p>
          <a:p>
            <a:r>
              <a:rPr lang="ja-JP" altLang="ja-JP" dirty="0">
                <a:latin typeface="HG丸ｺﾞｼｯｸM-PRO" panose="020F0600000000000000" pitchFamily="50" charset="-128"/>
                <a:ea typeface="HG丸ｺﾞｼｯｸM-PRO" panose="020F0600000000000000" pitchFamily="50" charset="-128"/>
              </a:rPr>
              <a:t>　　●</a:t>
            </a:r>
          </a:p>
          <a:p>
            <a:r>
              <a:rPr lang="ja-JP" altLang="ja-JP" dirty="0">
                <a:latin typeface="HG丸ｺﾞｼｯｸM-PRO" panose="020F0600000000000000" pitchFamily="50" charset="-128"/>
                <a:ea typeface="HG丸ｺﾞｼｯｸM-PRO" panose="020F0600000000000000" pitchFamily="50" charset="-128"/>
              </a:rPr>
              <a:t>　　●</a:t>
            </a:r>
          </a:p>
          <a:p>
            <a:r>
              <a:rPr lang="ja-JP" altLang="ja-JP" dirty="0">
                <a:latin typeface="HG丸ｺﾞｼｯｸM-PRO" panose="020F0600000000000000" pitchFamily="50" charset="-128"/>
                <a:ea typeface="HG丸ｺﾞｼｯｸM-PRO" panose="020F0600000000000000" pitchFamily="50" charset="-128"/>
              </a:rPr>
              <a:t>　　●</a:t>
            </a:r>
          </a:p>
          <a:p>
            <a:r>
              <a:rPr lang="ja-JP" altLang="ja-JP" dirty="0">
                <a:latin typeface="HG丸ｺﾞｼｯｸM-PRO" panose="020F0600000000000000" pitchFamily="50" charset="-128"/>
                <a:ea typeface="HG丸ｺﾞｼｯｸM-PRO" panose="020F0600000000000000" pitchFamily="50" charset="-128"/>
              </a:rPr>
              <a:t>　　●</a:t>
            </a:r>
          </a:p>
          <a:p>
            <a:r>
              <a:rPr lang="ja-JP" altLang="ja-JP" dirty="0">
                <a:latin typeface="HG丸ｺﾞｼｯｸM-PRO" panose="020F0600000000000000" pitchFamily="50" charset="-128"/>
                <a:ea typeface="HG丸ｺﾞｼｯｸM-PRO" panose="020F0600000000000000" pitchFamily="50" charset="-128"/>
              </a:rPr>
              <a:t>　　●</a:t>
            </a:r>
          </a:p>
          <a:p>
            <a:r>
              <a:rPr lang="ja-JP" altLang="ja-JP" dirty="0">
                <a:latin typeface="HG丸ｺﾞｼｯｸM-PRO" panose="020F0600000000000000" pitchFamily="50" charset="-128"/>
                <a:ea typeface="HG丸ｺﾞｼｯｸM-PRO" panose="020F0600000000000000" pitchFamily="50" charset="-128"/>
              </a:rPr>
              <a:t>　　</a:t>
            </a:r>
          </a:p>
        </p:txBody>
      </p:sp>
      <p:sp>
        <p:nvSpPr>
          <p:cNvPr id="5" name="テキスト ボックス 4"/>
          <p:cNvSpPr txBox="1"/>
          <p:nvPr/>
        </p:nvSpPr>
        <p:spPr>
          <a:xfrm>
            <a:off x="3815916" y="1916832"/>
            <a:ext cx="3780420" cy="369332"/>
          </a:xfrm>
          <a:prstGeom prst="rect">
            <a:avLst/>
          </a:prstGeom>
          <a:noFill/>
        </p:spPr>
        <p:txBody>
          <a:bodyPr wrap="square" rtlCol="0">
            <a:spAutoFit/>
          </a:bodyPr>
          <a:lstStyle/>
          <a:p>
            <a:r>
              <a:rPr kumimoji="1" lang="en-US" altLang="ja-JP" dirty="0">
                <a:latin typeface="HG丸ｺﾞｼｯｸM-PRO" panose="020F0600000000000000" pitchFamily="50" charset="-128"/>
                <a:ea typeface="HG丸ｺﾞｼｯｸM-PRO" panose="020F0600000000000000" pitchFamily="50" charset="-128"/>
              </a:rPr>
              <a:t>20</a:t>
            </a:r>
            <a:r>
              <a:rPr kumimoji="1" lang="ja-JP" altLang="en-US" dirty="0">
                <a:latin typeface="HG丸ｺﾞｼｯｸM-PRO" panose="020F0600000000000000" pitchFamily="50" charset="-128"/>
                <a:ea typeface="HG丸ｺﾞｼｯｸM-PRO" panose="020F0600000000000000" pitchFamily="50" charset="-128"/>
              </a:rPr>
              <a:t>品目～</a:t>
            </a:r>
            <a:r>
              <a:rPr kumimoji="1" lang="en-US" altLang="ja-JP" dirty="0">
                <a:latin typeface="HG丸ｺﾞｼｯｸM-PRO" panose="020F0600000000000000" pitchFamily="50" charset="-128"/>
                <a:ea typeface="HG丸ｺﾞｼｯｸM-PRO" panose="020F0600000000000000" pitchFamily="50" charset="-128"/>
              </a:rPr>
              <a:t>60</a:t>
            </a:r>
            <a:r>
              <a:rPr kumimoji="1" lang="ja-JP" altLang="en-US" dirty="0">
                <a:latin typeface="HG丸ｺﾞｼｯｸM-PRO" panose="020F0600000000000000" pitchFamily="50" charset="-128"/>
                <a:ea typeface="HG丸ｺﾞｼｯｸM-PRO" panose="020F0600000000000000" pitchFamily="50" charset="-128"/>
              </a:rPr>
              <a:t>品目</a:t>
            </a:r>
          </a:p>
        </p:txBody>
      </p:sp>
      <p:sp>
        <p:nvSpPr>
          <p:cNvPr id="9" name="テキスト ボックス 8"/>
          <p:cNvSpPr txBox="1"/>
          <p:nvPr/>
        </p:nvSpPr>
        <p:spPr>
          <a:xfrm>
            <a:off x="3815916" y="2286164"/>
            <a:ext cx="3780420" cy="369332"/>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４</a:t>
            </a:r>
            <a:r>
              <a:rPr kumimoji="1" lang="en-US" altLang="ja-JP" dirty="0">
                <a:latin typeface="HG丸ｺﾞｼｯｸM-PRO" panose="020F0600000000000000" pitchFamily="50" charset="-128"/>
                <a:ea typeface="HG丸ｺﾞｼｯｸM-PRO" panose="020F0600000000000000" pitchFamily="50" charset="-128"/>
              </a:rPr>
              <a:t>0</a:t>
            </a:r>
            <a:r>
              <a:rPr kumimoji="1" lang="ja-JP" altLang="en-US" dirty="0">
                <a:latin typeface="HG丸ｺﾞｼｯｸM-PRO" panose="020F0600000000000000" pitchFamily="50" charset="-128"/>
                <a:ea typeface="HG丸ｺﾞｼｯｸM-PRO" panose="020F0600000000000000" pitchFamily="50" charset="-128"/>
              </a:rPr>
              <a:t>品目～５</a:t>
            </a:r>
            <a:r>
              <a:rPr kumimoji="1" lang="en-US" altLang="ja-JP" dirty="0">
                <a:latin typeface="HG丸ｺﾞｼｯｸM-PRO" panose="020F0600000000000000" pitchFamily="50" charset="-128"/>
                <a:ea typeface="HG丸ｺﾞｼｯｸM-PRO" panose="020F0600000000000000" pitchFamily="50" charset="-128"/>
              </a:rPr>
              <a:t>0</a:t>
            </a:r>
            <a:r>
              <a:rPr kumimoji="1" lang="ja-JP" altLang="en-US" dirty="0">
                <a:latin typeface="HG丸ｺﾞｼｯｸM-PRO" panose="020F0600000000000000" pitchFamily="50" charset="-128"/>
                <a:ea typeface="HG丸ｺﾞｼｯｸM-PRO" panose="020F0600000000000000" pitchFamily="50" charset="-128"/>
              </a:rPr>
              <a:t>品目</a:t>
            </a:r>
          </a:p>
        </p:txBody>
      </p:sp>
      <p:sp>
        <p:nvSpPr>
          <p:cNvPr id="10" name="テキスト ボックス 9"/>
          <p:cNvSpPr txBox="1"/>
          <p:nvPr/>
        </p:nvSpPr>
        <p:spPr>
          <a:xfrm>
            <a:off x="3815916" y="2655496"/>
            <a:ext cx="3780420" cy="369332"/>
          </a:xfrm>
          <a:prstGeom prst="rect">
            <a:avLst/>
          </a:prstGeom>
          <a:noFill/>
        </p:spPr>
        <p:txBody>
          <a:bodyPr wrap="square" rtlCol="0">
            <a:spAutoFit/>
          </a:bodyPr>
          <a:lstStyle/>
          <a:p>
            <a:r>
              <a:rPr kumimoji="1" lang="en-US" altLang="ja-JP" dirty="0">
                <a:latin typeface="HG丸ｺﾞｼｯｸM-PRO" panose="020F0600000000000000" pitchFamily="50" charset="-128"/>
                <a:ea typeface="HG丸ｺﾞｼｯｸM-PRO" panose="020F0600000000000000" pitchFamily="50" charset="-128"/>
              </a:rPr>
              <a:t>20</a:t>
            </a:r>
            <a:r>
              <a:rPr kumimoji="1" lang="ja-JP" altLang="en-US" dirty="0">
                <a:latin typeface="HG丸ｺﾞｼｯｸM-PRO" panose="020F0600000000000000" pitchFamily="50" charset="-128"/>
                <a:ea typeface="HG丸ｺﾞｼｯｸM-PRO" panose="020F0600000000000000" pitchFamily="50" charset="-128"/>
              </a:rPr>
              <a:t>品目～５</a:t>
            </a:r>
            <a:r>
              <a:rPr kumimoji="1" lang="en-US" altLang="ja-JP" dirty="0">
                <a:latin typeface="HG丸ｺﾞｼｯｸM-PRO" panose="020F0600000000000000" pitchFamily="50" charset="-128"/>
                <a:ea typeface="HG丸ｺﾞｼｯｸM-PRO" panose="020F0600000000000000" pitchFamily="50" charset="-128"/>
              </a:rPr>
              <a:t>0</a:t>
            </a:r>
            <a:r>
              <a:rPr kumimoji="1" lang="ja-JP" altLang="en-US" dirty="0">
                <a:latin typeface="HG丸ｺﾞｼｯｸM-PRO" panose="020F0600000000000000" pitchFamily="50" charset="-128"/>
                <a:ea typeface="HG丸ｺﾞｼｯｸM-PRO" panose="020F0600000000000000" pitchFamily="50" charset="-128"/>
              </a:rPr>
              <a:t>品目</a:t>
            </a:r>
          </a:p>
        </p:txBody>
      </p:sp>
      <p:sp>
        <p:nvSpPr>
          <p:cNvPr id="11" name="テキスト ボックス 10"/>
          <p:cNvSpPr txBox="1"/>
          <p:nvPr/>
        </p:nvSpPr>
        <p:spPr>
          <a:xfrm>
            <a:off x="3815916" y="2999754"/>
            <a:ext cx="3780420" cy="369332"/>
          </a:xfrm>
          <a:prstGeom prst="rect">
            <a:avLst/>
          </a:prstGeom>
          <a:noFill/>
        </p:spPr>
        <p:txBody>
          <a:bodyPr wrap="square" rtlCol="0">
            <a:spAutoFit/>
          </a:bodyPr>
          <a:lstStyle/>
          <a:p>
            <a:r>
              <a:rPr kumimoji="1" lang="en-US" altLang="ja-JP" dirty="0">
                <a:latin typeface="HG丸ｺﾞｼｯｸM-PRO" panose="020F0600000000000000" pitchFamily="50" charset="-128"/>
                <a:ea typeface="HG丸ｺﾞｼｯｸM-PRO" panose="020F0600000000000000" pitchFamily="50" charset="-128"/>
              </a:rPr>
              <a:t>20</a:t>
            </a:r>
            <a:r>
              <a:rPr kumimoji="1" lang="ja-JP" altLang="en-US" dirty="0">
                <a:latin typeface="HG丸ｺﾞｼｯｸM-PRO" panose="020F0600000000000000" pitchFamily="50" charset="-128"/>
                <a:ea typeface="HG丸ｺﾞｼｯｸM-PRO" panose="020F0600000000000000" pitchFamily="50" charset="-128"/>
              </a:rPr>
              <a:t>品目～３</a:t>
            </a:r>
            <a:r>
              <a:rPr kumimoji="1" lang="en-US" altLang="ja-JP" dirty="0">
                <a:latin typeface="HG丸ｺﾞｼｯｸM-PRO" panose="020F0600000000000000" pitchFamily="50" charset="-128"/>
                <a:ea typeface="HG丸ｺﾞｼｯｸM-PRO" panose="020F0600000000000000" pitchFamily="50" charset="-128"/>
              </a:rPr>
              <a:t>0</a:t>
            </a:r>
            <a:r>
              <a:rPr kumimoji="1" lang="ja-JP" altLang="en-US" dirty="0">
                <a:latin typeface="HG丸ｺﾞｼｯｸM-PRO" panose="020F0600000000000000" pitchFamily="50" charset="-128"/>
                <a:ea typeface="HG丸ｺﾞｼｯｸM-PRO" panose="020F0600000000000000" pitchFamily="50" charset="-128"/>
              </a:rPr>
              <a:t>品目</a:t>
            </a:r>
          </a:p>
        </p:txBody>
      </p:sp>
      <p:sp>
        <p:nvSpPr>
          <p:cNvPr id="12" name="テキスト ボックス 11"/>
          <p:cNvSpPr txBox="1"/>
          <p:nvPr/>
        </p:nvSpPr>
        <p:spPr>
          <a:xfrm>
            <a:off x="3815916" y="3369086"/>
            <a:ext cx="3780420" cy="369332"/>
          </a:xfrm>
          <a:prstGeom prst="rect">
            <a:avLst/>
          </a:prstGeom>
          <a:noFill/>
        </p:spPr>
        <p:txBody>
          <a:bodyPr wrap="square" rtlCol="0">
            <a:spAutoFit/>
          </a:bodyPr>
          <a:lstStyle/>
          <a:p>
            <a:r>
              <a:rPr kumimoji="1" lang="en-US" altLang="ja-JP" dirty="0">
                <a:latin typeface="HG丸ｺﾞｼｯｸM-PRO" panose="020F0600000000000000" pitchFamily="50" charset="-128"/>
                <a:ea typeface="HG丸ｺﾞｼｯｸM-PRO" panose="020F0600000000000000" pitchFamily="50" charset="-128"/>
              </a:rPr>
              <a:t>20</a:t>
            </a:r>
            <a:r>
              <a:rPr kumimoji="1" lang="ja-JP" altLang="en-US" dirty="0">
                <a:latin typeface="HG丸ｺﾞｼｯｸM-PRO" panose="020F0600000000000000" pitchFamily="50" charset="-128"/>
                <a:ea typeface="HG丸ｺﾞｼｯｸM-PRO" panose="020F0600000000000000" pitchFamily="50" charset="-128"/>
              </a:rPr>
              <a:t>品目～</a:t>
            </a:r>
            <a:r>
              <a:rPr lang="ja-JP" altLang="en-US" dirty="0">
                <a:latin typeface="HG丸ｺﾞｼｯｸM-PRO" panose="020F0600000000000000" pitchFamily="50" charset="-128"/>
                <a:ea typeface="HG丸ｺﾞｼｯｸM-PRO" panose="020F0600000000000000" pitchFamily="50" charset="-128"/>
              </a:rPr>
              <a:t>４</a:t>
            </a:r>
            <a:r>
              <a:rPr kumimoji="1" lang="en-US" altLang="ja-JP" dirty="0">
                <a:latin typeface="HG丸ｺﾞｼｯｸM-PRO" panose="020F0600000000000000" pitchFamily="50" charset="-128"/>
                <a:ea typeface="HG丸ｺﾞｼｯｸM-PRO" panose="020F0600000000000000" pitchFamily="50" charset="-128"/>
              </a:rPr>
              <a:t>0</a:t>
            </a:r>
            <a:r>
              <a:rPr kumimoji="1" lang="ja-JP" altLang="en-US" dirty="0">
                <a:latin typeface="HG丸ｺﾞｼｯｸM-PRO" panose="020F0600000000000000" pitchFamily="50" charset="-128"/>
                <a:ea typeface="HG丸ｺﾞｼｯｸM-PRO" panose="020F0600000000000000" pitchFamily="50" charset="-128"/>
              </a:rPr>
              <a:t>品目</a:t>
            </a:r>
          </a:p>
        </p:txBody>
      </p:sp>
      <p:sp>
        <p:nvSpPr>
          <p:cNvPr id="13" name="テキスト ボックス 12"/>
          <p:cNvSpPr txBox="1"/>
          <p:nvPr/>
        </p:nvSpPr>
        <p:spPr>
          <a:xfrm>
            <a:off x="3818864" y="3732377"/>
            <a:ext cx="3780420" cy="369332"/>
          </a:xfrm>
          <a:prstGeom prst="rect">
            <a:avLst/>
          </a:prstGeom>
          <a:noFill/>
        </p:spPr>
        <p:txBody>
          <a:bodyPr wrap="square" rtlCol="0">
            <a:spAutoFit/>
          </a:bodyPr>
          <a:lstStyle/>
          <a:p>
            <a:r>
              <a:rPr kumimoji="1" lang="en-US" altLang="ja-JP" dirty="0">
                <a:latin typeface="HG丸ｺﾞｼｯｸM-PRO" panose="020F0600000000000000" pitchFamily="50" charset="-128"/>
                <a:ea typeface="HG丸ｺﾞｼｯｸM-PRO" panose="020F0600000000000000" pitchFamily="50" charset="-128"/>
              </a:rPr>
              <a:t>20</a:t>
            </a:r>
            <a:r>
              <a:rPr kumimoji="1" lang="ja-JP" altLang="en-US" dirty="0">
                <a:latin typeface="HG丸ｺﾞｼｯｸM-PRO" panose="020F0600000000000000" pitchFamily="50" charset="-128"/>
                <a:ea typeface="HG丸ｺﾞｼｯｸM-PRO" panose="020F0600000000000000" pitchFamily="50" charset="-128"/>
              </a:rPr>
              <a:t>品目～</a:t>
            </a:r>
            <a:r>
              <a:rPr lang="ja-JP" altLang="en-US" dirty="0">
                <a:latin typeface="HG丸ｺﾞｼｯｸM-PRO" panose="020F0600000000000000" pitchFamily="50" charset="-128"/>
                <a:ea typeface="HG丸ｺﾞｼｯｸM-PRO" panose="020F0600000000000000" pitchFamily="50" charset="-128"/>
              </a:rPr>
              <a:t>４</a:t>
            </a:r>
            <a:r>
              <a:rPr kumimoji="1" lang="en-US" altLang="ja-JP" dirty="0">
                <a:latin typeface="HG丸ｺﾞｼｯｸM-PRO" panose="020F0600000000000000" pitchFamily="50" charset="-128"/>
                <a:ea typeface="HG丸ｺﾞｼｯｸM-PRO" panose="020F0600000000000000" pitchFamily="50" charset="-128"/>
              </a:rPr>
              <a:t>0</a:t>
            </a:r>
            <a:r>
              <a:rPr kumimoji="1" lang="ja-JP" altLang="en-US" dirty="0">
                <a:latin typeface="HG丸ｺﾞｼｯｸM-PRO" panose="020F0600000000000000" pitchFamily="50" charset="-128"/>
                <a:ea typeface="HG丸ｺﾞｼｯｸM-PRO" panose="020F0600000000000000" pitchFamily="50" charset="-128"/>
              </a:rPr>
              <a:t>品目</a:t>
            </a:r>
          </a:p>
        </p:txBody>
      </p:sp>
      <p:sp>
        <p:nvSpPr>
          <p:cNvPr id="14" name="テキスト ボックス 13"/>
          <p:cNvSpPr txBox="1"/>
          <p:nvPr/>
        </p:nvSpPr>
        <p:spPr>
          <a:xfrm>
            <a:off x="1925506" y="4437112"/>
            <a:ext cx="3780420"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グランドメニュー</a:t>
            </a:r>
          </a:p>
        </p:txBody>
      </p:sp>
      <p:sp>
        <p:nvSpPr>
          <p:cNvPr id="15" name="テキスト ボックス 14"/>
          <p:cNvSpPr txBox="1"/>
          <p:nvPr/>
        </p:nvSpPr>
        <p:spPr>
          <a:xfrm>
            <a:off x="1928654" y="4785365"/>
            <a:ext cx="3780420"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ドリンクメニュー</a:t>
            </a:r>
          </a:p>
        </p:txBody>
      </p:sp>
      <p:sp>
        <p:nvSpPr>
          <p:cNvPr id="16" name="テキスト ボックス 15"/>
          <p:cNvSpPr txBox="1"/>
          <p:nvPr/>
        </p:nvSpPr>
        <p:spPr>
          <a:xfrm>
            <a:off x="1925506" y="5093142"/>
            <a:ext cx="3780420"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キッズ</a:t>
            </a:r>
            <a:r>
              <a:rPr kumimoji="1" lang="ja-JP" altLang="en-US" sz="1400" dirty="0">
                <a:latin typeface="HG丸ｺﾞｼｯｸM-PRO" panose="020F0600000000000000" pitchFamily="50" charset="-128"/>
                <a:ea typeface="HG丸ｺﾞｼｯｸM-PRO" panose="020F0600000000000000" pitchFamily="50" charset="-128"/>
              </a:rPr>
              <a:t>メニュー</a:t>
            </a:r>
          </a:p>
        </p:txBody>
      </p:sp>
      <p:sp>
        <p:nvSpPr>
          <p:cNvPr id="17" name="テキスト ボックス 16"/>
          <p:cNvSpPr txBox="1"/>
          <p:nvPr/>
        </p:nvSpPr>
        <p:spPr>
          <a:xfrm>
            <a:off x="1928654" y="5400919"/>
            <a:ext cx="3780420"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ランチ・ディナー</a:t>
            </a:r>
            <a:r>
              <a:rPr kumimoji="1" lang="ja-JP" altLang="en-US" sz="1400" dirty="0">
                <a:latin typeface="HG丸ｺﾞｼｯｸM-PRO" panose="020F0600000000000000" pitchFamily="50" charset="-128"/>
                <a:ea typeface="HG丸ｺﾞｼｯｸM-PRO" panose="020F0600000000000000" pitchFamily="50" charset="-128"/>
              </a:rPr>
              <a:t>メニュー</a:t>
            </a:r>
          </a:p>
        </p:txBody>
      </p:sp>
      <p:sp>
        <p:nvSpPr>
          <p:cNvPr id="18" name="テキスト ボックス 17"/>
          <p:cNvSpPr txBox="1"/>
          <p:nvPr/>
        </p:nvSpPr>
        <p:spPr>
          <a:xfrm>
            <a:off x="1928987" y="5710897"/>
            <a:ext cx="3780420" cy="30777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季節</a:t>
            </a:r>
            <a:r>
              <a:rPr kumimoji="1" lang="ja-JP" altLang="en-US" sz="1400" dirty="0">
                <a:latin typeface="HG丸ｺﾞｼｯｸM-PRO" panose="020F0600000000000000" pitchFamily="50" charset="-128"/>
                <a:ea typeface="HG丸ｺﾞｼｯｸM-PRO" panose="020F0600000000000000" pitchFamily="50" charset="-128"/>
              </a:rPr>
              <a:t>メニュー</a:t>
            </a:r>
          </a:p>
        </p:txBody>
      </p:sp>
      <p:sp>
        <p:nvSpPr>
          <p:cNvPr id="20" name="タイトル 1"/>
          <p:cNvSpPr>
            <a:spLocks noGrp="1"/>
          </p:cNvSpPr>
          <p:nvPr>
            <p:ph type="title"/>
          </p:nvPr>
        </p:nvSpPr>
        <p:spPr>
          <a:xfrm>
            <a:off x="626677" y="147359"/>
            <a:ext cx="8229600" cy="676699"/>
          </a:xfrm>
        </p:spPr>
        <p:txBody>
          <a:bodyPr>
            <a:normAutofit/>
          </a:bodyPr>
          <a:lstStyle/>
          <a:p>
            <a:r>
              <a:rPr lang="ja-JP" altLang="en-US" b="1" dirty="0">
                <a:latin typeface="HG丸ｺﾞｼｯｸM-PRO" panose="020F0600000000000000" pitchFamily="50" charset="-128"/>
                <a:ea typeface="HG丸ｺﾞｼｯｸM-PRO" panose="020F0600000000000000" pitchFamily="50" charset="-128"/>
              </a:rPr>
              <a:t>　</a:t>
            </a:r>
            <a:r>
              <a:rPr lang="ja-JP" altLang="ja-JP" sz="2700" dirty="0">
                <a:latin typeface="HG丸ｺﾞｼｯｸM-PRO" panose="020F0600000000000000" pitchFamily="50" charset="-128"/>
                <a:ea typeface="HG丸ｺﾞｼｯｸM-PRO" panose="020F0600000000000000" pitchFamily="50" charset="-128"/>
              </a:rPr>
              <a:t>メニューブックの役割について</a:t>
            </a:r>
            <a:endParaRPr kumimoji="1" lang="ja-JP" altLang="en-US" sz="27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1936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ppt_x"/>
                                          </p:val>
                                        </p:tav>
                                        <p:tav tm="100000">
                                          <p:val>
                                            <p:strVal val="#ppt_x"/>
                                          </p:val>
                                        </p:tav>
                                      </p:tavLst>
                                    </p:anim>
                                    <p:anim calcmode="lin" valueType="num">
                                      <p:cBhvr additive="base">
                                        <p:cTn id="5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ppt_x"/>
                                          </p:val>
                                        </p:tav>
                                        <p:tav tm="100000">
                                          <p:val>
                                            <p:strVal val="#ppt_x"/>
                                          </p:val>
                                        </p:tav>
                                      </p:tavLst>
                                    </p:anim>
                                    <p:anim calcmode="lin" valueType="num">
                                      <p:cBhvr additive="base">
                                        <p:cTn id="6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500" fill="hold"/>
                                        <p:tgtEl>
                                          <p:spTgt spid="18"/>
                                        </p:tgtEl>
                                        <p:attrNameLst>
                                          <p:attrName>ppt_x</p:attrName>
                                        </p:attrNameLst>
                                      </p:cBhvr>
                                      <p:tavLst>
                                        <p:tav tm="0">
                                          <p:val>
                                            <p:strVal val="#ppt_x"/>
                                          </p:val>
                                        </p:tav>
                                        <p:tav tm="100000">
                                          <p:val>
                                            <p:strVal val="#ppt_x"/>
                                          </p:val>
                                        </p:tav>
                                      </p:tavLst>
                                    </p:anim>
                                    <p:anim calcmode="lin" valueType="num">
                                      <p:cBhvr additive="base">
                                        <p:cTn id="6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P spid="12" grpId="0"/>
      <p:bldP spid="13" grpId="0"/>
      <p:bldP spid="14" grpId="0"/>
      <p:bldP spid="15" grpId="0"/>
      <p:bldP spid="16" grpId="0"/>
      <p:bldP spid="17" grpId="0"/>
      <p:bldP spid="1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3568" y="1196752"/>
            <a:ext cx="7988424" cy="4392488"/>
          </a:xfrm>
        </p:spPr>
        <p:txBody>
          <a:bodyPr>
            <a:normAutofit fontScale="25000" lnSpcReduction="20000"/>
          </a:bodyPr>
          <a:lstStyle/>
          <a:p>
            <a:pPr marL="0" indent="0">
              <a:buNone/>
            </a:pPr>
            <a:r>
              <a:rPr lang="ja-JP" altLang="ja-JP" sz="1800" b="1" dirty="0">
                <a:latin typeface="HG丸ｺﾞｼｯｸM-PRO" panose="020F0600000000000000" pitchFamily="50" charset="-128"/>
                <a:ea typeface="HG丸ｺﾞｼｯｸM-PRO" panose="020F0600000000000000" pitchFamily="50" charset="-128"/>
              </a:rPr>
              <a:t>◎</a:t>
            </a:r>
            <a:r>
              <a:rPr lang="ja-JP" altLang="ja-JP" sz="6400" b="1" dirty="0">
                <a:latin typeface="HG丸ｺﾞｼｯｸM-PRO" panose="020F0600000000000000" pitchFamily="50" charset="-128"/>
                <a:ea typeface="HG丸ｺﾞｼｯｸM-PRO" panose="020F0600000000000000" pitchFamily="50" charset="-128"/>
              </a:rPr>
              <a:t>メニューブック</a:t>
            </a:r>
            <a:endParaRPr lang="en-US" altLang="ja-JP" sz="6400" b="1" dirty="0">
              <a:latin typeface="HG丸ｺﾞｼｯｸM-PRO" panose="020F0600000000000000" pitchFamily="50" charset="-128"/>
              <a:ea typeface="HG丸ｺﾞｼｯｸM-PRO" panose="020F0600000000000000" pitchFamily="50" charset="-128"/>
            </a:endParaRPr>
          </a:p>
          <a:p>
            <a:pPr marL="0" indent="0">
              <a:buNone/>
            </a:pPr>
            <a:r>
              <a:rPr lang="ja-JP" altLang="ja-JP" sz="6400" dirty="0">
                <a:latin typeface="HG丸ｺﾞｼｯｸM-PRO" panose="020F0600000000000000" pitchFamily="50" charset="-128"/>
                <a:ea typeface="HG丸ｺﾞｼｯｸM-PRO" panose="020F0600000000000000" pitchFamily="50" charset="-128"/>
              </a:rPr>
              <a:t>メニューブックの印象→ショップコンセプトを反映する</a:t>
            </a:r>
          </a:p>
          <a:p>
            <a:pPr marL="0" indent="0">
              <a:buNone/>
            </a:pPr>
            <a:r>
              <a:rPr lang="ja-JP" altLang="ja-JP" sz="6400" dirty="0">
                <a:latin typeface="HG丸ｺﾞｼｯｸM-PRO" panose="020F0600000000000000" pitchFamily="50" charset="-128"/>
                <a:ea typeface="HG丸ｺﾞｼｯｸM-PRO" panose="020F0600000000000000" pitchFamily="50" charset="-128"/>
              </a:rPr>
              <a:t>メニューブックの見た目→色・大きさ・書体・イラスト・写真・材質</a:t>
            </a:r>
          </a:p>
          <a:p>
            <a:pPr marL="0" indent="0">
              <a:buNone/>
            </a:pPr>
            <a:r>
              <a:rPr lang="ja-JP" altLang="ja-JP" sz="6400" dirty="0">
                <a:latin typeface="HG丸ｺﾞｼｯｸM-PRO" panose="020F0600000000000000" pitchFamily="50" charset="-128"/>
                <a:ea typeface="HG丸ｺﾞｼｯｸM-PRO" panose="020F0600000000000000" pitchFamily="50" charset="-128"/>
              </a:rPr>
              <a:t>　　　　　　　　　　　　色：</a:t>
            </a:r>
          </a:p>
          <a:p>
            <a:pPr marL="0" indent="0">
              <a:buNone/>
            </a:pPr>
            <a:r>
              <a:rPr lang="ja-JP" altLang="ja-JP" sz="6400" dirty="0">
                <a:latin typeface="HG丸ｺﾞｼｯｸM-PRO" panose="020F0600000000000000" pitchFamily="50" charset="-128"/>
                <a:ea typeface="HG丸ｺﾞｼｯｸM-PRO" panose="020F0600000000000000" pitchFamily="50" charset="-128"/>
              </a:rPr>
              <a:t>　　　　　　　　　　　　デザイン：</a:t>
            </a:r>
          </a:p>
          <a:p>
            <a:pPr marL="0" indent="0">
              <a:buNone/>
            </a:pPr>
            <a:r>
              <a:rPr lang="ja-JP" altLang="ja-JP" sz="6400" dirty="0">
                <a:latin typeface="HG丸ｺﾞｼｯｸM-PRO" panose="020F0600000000000000" pitchFamily="50" charset="-128"/>
                <a:ea typeface="HG丸ｺﾞｼｯｸM-PRO" panose="020F0600000000000000" pitchFamily="50" charset="-128"/>
              </a:rPr>
              <a:t>　　　　　　　　　　　　写真：写真入りならわかりやすさ</a:t>
            </a:r>
          </a:p>
          <a:p>
            <a:pPr marL="0" indent="0">
              <a:buNone/>
            </a:pPr>
            <a:r>
              <a:rPr lang="ja-JP" altLang="ja-JP" sz="6400" dirty="0">
                <a:latin typeface="HG丸ｺﾞｼｯｸM-PRO" panose="020F0600000000000000" pitchFamily="50" charset="-128"/>
                <a:ea typeface="HG丸ｺﾞｼｯｸM-PRO" panose="020F0600000000000000" pitchFamily="50" charset="-128"/>
              </a:rPr>
              <a:t>メニューブックの手触り→材質・重さ</a:t>
            </a:r>
          </a:p>
          <a:p>
            <a:pPr marL="0" indent="0">
              <a:buNone/>
            </a:pPr>
            <a:r>
              <a:rPr lang="ja-JP" altLang="ja-JP" sz="6400" dirty="0">
                <a:latin typeface="HG丸ｺﾞｼｯｸM-PRO" panose="020F0600000000000000" pitchFamily="50" charset="-128"/>
                <a:ea typeface="HG丸ｺﾞｼｯｸM-PRO" panose="020F0600000000000000" pitchFamily="50" charset="-128"/>
              </a:rPr>
              <a:t>メニューブックの大きさ→Ｂ５・Ｂ４・Ａ５・Ａ４が多い</a:t>
            </a:r>
          </a:p>
          <a:p>
            <a:pPr marL="0" indent="0">
              <a:buNone/>
            </a:pPr>
            <a:r>
              <a:rPr lang="ja-JP" altLang="ja-JP" sz="6400" dirty="0">
                <a:latin typeface="HG丸ｺﾞｼｯｸM-PRO" panose="020F0600000000000000" pitchFamily="50" charset="-128"/>
                <a:ea typeface="HG丸ｺﾞｼｯｸM-PRO" panose="020F0600000000000000" pitchFamily="50" charset="-128"/>
              </a:rPr>
              <a:t>メニューブックのページ数→スピード感を出すときは、</a:t>
            </a:r>
            <a:r>
              <a:rPr lang="en-US" altLang="ja-JP" sz="6400" dirty="0">
                <a:latin typeface="HG丸ｺﾞｼｯｸM-PRO" panose="020F0600000000000000" pitchFamily="50" charset="-128"/>
                <a:ea typeface="HG丸ｺﾞｼｯｸM-PRO" panose="020F0600000000000000" pitchFamily="50" charset="-128"/>
              </a:rPr>
              <a:t>1</a:t>
            </a:r>
            <a:r>
              <a:rPr lang="ja-JP" altLang="ja-JP" sz="6400" dirty="0">
                <a:latin typeface="HG丸ｺﾞｼｯｸM-PRO" panose="020F0600000000000000" pitchFamily="50" charset="-128"/>
                <a:ea typeface="HG丸ｺﾞｼｯｸM-PRO" panose="020F0600000000000000" pitchFamily="50" charset="-128"/>
              </a:rPr>
              <a:t>枚ものにする</a:t>
            </a:r>
          </a:p>
          <a:p>
            <a:pPr marL="0" indent="0">
              <a:buNone/>
            </a:pPr>
            <a:r>
              <a:rPr lang="ja-JP" altLang="ja-JP" sz="6400" dirty="0">
                <a:latin typeface="HG丸ｺﾞｼｯｸM-PRO" panose="020F0600000000000000" pitchFamily="50" charset="-128"/>
                <a:ea typeface="HG丸ｺﾞｼｯｸM-PRO" panose="020F0600000000000000" pitchFamily="50" charset="-128"/>
              </a:rPr>
              <a:t>　　　　　　　　　　　　　ゆっくりと時間を過ごしたい方は、品数の多さが利用</a:t>
            </a:r>
            <a:endParaRPr lang="en-US" altLang="ja-JP" sz="6400" dirty="0">
              <a:latin typeface="HG丸ｺﾞｼｯｸM-PRO" panose="020F0600000000000000" pitchFamily="50" charset="-128"/>
              <a:ea typeface="HG丸ｺﾞｼｯｸM-PRO" panose="020F0600000000000000" pitchFamily="50" charset="-128"/>
            </a:endParaRPr>
          </a:p>
          <a:p>
            <a:pPr marL="0" indent="0">
              <a:buNone/>
            </a:pPr>
            <a:r>
              <a:rPr lang="ja-JP" altLang="en-US" sz="6400" dirty="0">
                <a:latin typeface="HG丸ｺﾞｼｯｸM-PRO" panose="020F0600000000000000" pitchFamily="50" charset="-128"/>
                <a:ea typeface="HG丸ｺﾞｼｯｸM-PRO" panose="020F0600000000000000" pitchFamily="50" charset="-128"/>
              </a:rPr>
              <a:t>　　　　　　　　　　　　　</a:t>
            </a:r>
            <a:r>
              <a:rPr lang="ja-JP" altLang="ja-JP" sz="6400" dirty="0">
                <a:latin typeface="HG丸ｺﾞｼｯｸM-PRO" panose="020F0600000000000000" pitchFamily="50" charset="-128"/>
                <a:ea typeface="HG丸ｺﾞｼｯｸM-PRO" panose="020F0600000000000000" pitchFamily="50" charset="-128"/>
              </a:rPr>
              <a:t>動機になる　　　</a:t>
            </a:r>
          </a:p>
          <a:p>
            <a:pPr marL="0" indent="0">
              <a:buNone/>
            </a:pPr>
            <a:r>
              <a:rPr lang="ja-JP" altLang="ja-JP" sz="6400" dirty="0">
                <a:latin typeface="HG丸ｺﾞｼｯｸM-PRO" panose="020F0600000000000000" pitchFamily="50" charset="-128"/>
                <a:ea typeface="HG丸ｺﾞｼｯｸM-PRO" panose="020F0600000000000000" pitchFamily="50" charset="-128"/>
              </a:rPr>
              <a:t>差し込みメニュー→季節やイベントに合わせて気軽にメニュー変更ができます。</a:t>
            </a:r>
          </a:p>
          <a:p>
            <a:pPr marL="0" indent="0">
              <a:buNone/>
            </a:pPr>
            <a:r>
              <a:rPr lang="ja-JP" altLang="ja-JP" sz="6400" dirty="0">
                <a:latin typeface="HG丸ｺﾞｼｯｸM-PRO" panose="020F0600000000000000" pitchFamily="50" charset="-128"/>
                <a:ea typeface="HG丸ｺﾞｼｯｸM-PRO" panose="020F0600000000000000" pitchFamily="50" charset="-128"/>
              </a:rPr>
              <a:t>　　　　　　　　　美肌メニュー・冬の限定メニューなど</a:t>
            </a:r>
            <a:endParaRPr lang="ja-JP" altLang="en-US" sz="6400" dirty="0">
              <a:latin typeface="HG丸ｺﾞｼｯｸM-PRO" panose="020F0600000000000000" pitchFamily="50" charset="-128"/>
              <a:ea typeface="HG丸ｺﾞｼｯｸM-PRO" panose="020F0600000000000000" pitchFamily="50" charset="-128"/>
            </a:endParaRPr>
          </a:p>
          <a:p>
            <a:pPr marL="0" indent="0">
              <a:buNone/>
            </a:pPr>
            <a:endParaRPr kumimoji="1" lang="ja-JP" altLang="en-US" sz="18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34</a:t>
            </a:fld>
            <a:endParaRPr kumimoji="1" lang="ja-JP" altLang="en-US"/>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タイトル 2"/>
          <p:cNvSpPr txBox="1">
            <a:spLocks/>
          </p:cNvSpPr>
          <p:nvPr/>
        </p:nvSpPr>
        <p:spPr>
          <a:xfrm>
            <a:off x="899592" y="260648"/>
            <a:ext cx="7772400" cy="724942"/>
          </a:xfrm>
          <a:prstGeom prst="rect">
            <a:avLst/>
          </a:prstGeom>
        </p:spPr>
        <p:txBody>
          <a:bodyPr bIns="91440" anchor="b" anchorCtr="0">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sz="2400" dirty="0">
                <a:latin typeface="HG丸ｺﾞｼｯｸM-PRO" panose="020F0600000000000000" pitchFamily="50" charset="-128"/>
                <a:ea typeface="HG丸ｺﾞｼｯｸM-PRO" panose="020F0600000000000000" pitchFamily="50" charset="-128"/>
              </a:rPr>
              <a:t>メニュープランニングの基本</a:t>
            </a:r>
          </a:p>
        </p:txBody>
      </p:sp>
      <p:sp>
        <p:nvSpPr>
          <p:cNvPr id="8" name="テキスト ボックス 7">
            <a:extLst>
              <a:ext uri="{FF2B5EF4-FFF2-40B4-BE49-F238E27FC236}">
                <a16:creationId xmlns:a16="http://schemas.microsoft.com/office/drawing/2014/main" id="{16EA9978-2AF4-4EFD-B656-85C6187A5026}"/>
              </a:ext>
            </a:extLst>
          </p:cNvPr>
          <p:cNvSpPr txBox="1"/>
          <p:nvPr/>
        </p:nvSpPr>
        <p:spPr>
          <a:xfrm>
            <a:off x="3635896" y="2204864"/>
            <a:ext cx="4248472" cy="307777"/>
          </a:xfrm>
          <a:prstGeom prst="rect">
            <a:avLst/>
          </a:prstGeom>
          <a:noFill/>
        </p:spPr>
        <p:txBody>
          <a:bodyPr wrap="square" rtlCol="0">
            <a:spAutoFit/>
          </a:bodyPr>
          <a:lstStyle/>
          <a:p>
            <a:r>
              <a:rPr kumimoji="1" lang="ja-JP" altLang="en-US" sz="1400" dirty="0">
                <a:solidFill>
                  <a:srgbClr val="FF0000"/>
                </a:solidFill>
              </a:rPr>
              <a:t>高級なら濃い色　カジュアルなら明るい色</a:t>
            </a:r>
          </a:p>
        </p:txBody>
      </p:sp>
      <p:sp>
        <p:nvSpPr>
          <p:cNvPr id="9" name="テキスト ボックス 8">
            <a:extLst>
              <a:ext uri="{FF2B5EF4-FFF2-40B4-BE49-F238E27FC236}">
                <a16:creationId xmlns:a16="http://schemas.microsoft.com/office/drawing/2014/main" id="{CC2C713D-911E-46FD-A868-EBE923342842}"/>
              </a:ext>
            </a:extLst>
          </p:cNvPr>
          <p:cNvSpPr txBox="1"/>
          <p:nvPr/>
        </p:nvSpPr>
        <p:spPr>
          <a:xfrm>
            <a:off x="4244652" y="2519789"/>
            <a:ext cx="4613597" cy="307777"/>
          </a:xfrm>
          <a:prstGeom prst="rect">
            <a:avLst/>
          </a:prstGeom>
          <a:noFill/>
        </p:spPr>
        <p:txBody>
          <a:bodyPr wrap="square" rtlCol="0">
            <a:spAutoFit/>
          </a:bodyPr>
          <a:lstStyle/>
          <a:p>
            <a:r>
              <a:rPr kumimoji="1" lang="ja-JP" altLang="en-US" sz="1400" dirty="0">
                <a:solidFill>
                  <a:srgbClr val="FF0000"/>
                </a:solidFill>
              </a:rPr>
              <a:t>高級ならデザイン重視・カジュアルなら見やすさ重視</a:t>
            </a:r>
          </a:p>
        </p:txBody>
      </p:sp>
    </p:spTree>
    <p:extLst>
      <p:ext uri="{BB962C8B-B14F-4D97-AF65-F5344CB8AC3E}">
        <p14:creationId xmlns:p14="http://schemas.microsoft.com/office/powerpoint/2010/main" val="382502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
          </p:nvPr>
        </p:nvSpPr>
        <p:spPr>
          <a:xfrm>
            <a:off x="520696" y="1268760"/>
            <a:ext cx="8227768" cy="4752528"/>
          </a:xfrm>
        </p:spPr>
        <p:txBody>
          <a:bodyPr>
            <a:normAutofit/>
          </a:bodyPr>
          <a:lstStyle/>
          <a:p>
            <a:pPr marL="0" indent="0">
              <a:buNone/>
            </a:pPr>
            <a:r>
              <a:rPr lang="ja-JP" altLang="ja-JP" sz="1800" b="1" dirty="0">
                <a:latin typeface="HG丸ｺﾞｼｯｸM-PRO" panose="020F0600000000000000" pitchFamily="50" charset="-128"/>
                <a:ea typeface="HG丸ｺﾞｼｯｸM-PRO" panose="020F0600000000000000" pitchFamily="50" charset="-128"/>
              </a:rPr>
              <a:t>◎メニューブック</a:t>
            </a:r>
            <a:endParaRPr lang="en-US" altLang="ja-JP" sz="1800" b="1"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メニューブックの</a:t>
            </a:r>
            <a:r>
              <a:rPr lang="ja-JP" altLang="en-US" sz="1800" dirty="0">
                <a:latin typeface="HG丸ｺﾞｼｯｸM-PRO" panose="020F0600000000000000" pitchFamily="50" charset="-128"/>
                <a:ea typeface="HG丸ｺﾞｼｯｸM-PRO" panose="020F0600000000000000" pitchFamily="50" charset="-128"/>
              </a:rPr>
              <a:t>役割</a:t>
            </a:r>
            <a:r>
              <a:rPr lang="ja-JP" altLang="ja-JP" sz="1800" dirty="0">
                <a:latin typeface="HG丸ｺﾞｼｯｸM-PRO" panose="020F0600000000000000" pitchFamily="50" charset="-128"/>
                <a:ea typeface="HG丸ｺﾞｼｯｸM-PRO" panose="020F0600000000000000" pitchFamily="50" charset="-128"/>
              </a:rPr>
              <a:t>　　　</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メニューブックの色：</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　　　　　　　　　　　　</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デザイン：</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　　　　　　　</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メニューブックの</a:t>
            </a:r>
            <a:r>
              <a:rPr lang="ja-JP" altLang="en-US" sz="1800" dirty="0">
                <a:latin typeface="HG丸ｺﾞｼｯｸM-PRO" panose="020F0600000000000000" pitchFamily="50" charset="-128"/>
                <a:ea typeface="HG丸ｺﾞｼｯｸM-PRO" panose="020F0600000000000000" pitchFamily="50" charset="-128"/>
              </a:rPr>
              <a:t>カバー：</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メニューブックの大きさ</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メニューブックのページ数　　　　　</a:t>
            </a:r>
            <a:r>
              <a:rPr lang="ja-JP" altLang="en-US" sz="1800" dirty="0">
                <a:latin typeface="HG丸ｺﾞｼｯｸM-PRO" panose="020F0600000000000000" pitchFamily="50" charset="-128"/>
                <a:ea typeface="HG丸ｺﾞｼｯｸM-PRO" panose="020F0600000000000000" pitchFamily="50" charset="-128"/>
              </a:rPr>
              <a:t>　　　　　　　　　</a:t>
            </a:r>
            <a:endParaRPr lang="ja-JP" altLang="ja-JP" sz="18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35</a:t>
            </a:fld>
            <a:endParaRPr kumimoji="1" lang="ja-JP" altLang="en-US"/>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タイトル 1"/>
          <p:cNvSpPr>
            <a:spLocks noGrp="1"/>
          </p:cNvSpPr>
          <p:nvPr>
            <p:ph type="title"/>
          </p:nvPr>
        </p:nvSpPr>
        <p:spPr>
          <a:xfrm>
            <a:off x="529208" y="-99392"/>
            <a:ext cx="8229600" cy="914400"/>
          </a:xfrm>
        </p:spPr>
        <p:txBody>
          <a:bodyPr>
            <a:normAutofit/>
          </a:bodyPr>
          <a:lstStyle/>
          <a:p>
            <a:r>
              <a:rPr lang="ja-JP" altLang="ja-JP" sz="2400" dirty="0">
                <a:latin typeface="HG丸ｺﾞｼｯｸM-PRO" panose="020F0600000000000000" pitchFamily="50" charset="-128"/>
                <a:ea typeface="HG丸ｺﾞｼｯｸM-PRO" panose="020F0600000000000000" pitchFamily="50" charset="-128"/>
              </a:rPr>
              <a:t>メニューブックの役割について</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3419872" y="1628800"/>
            <a:ext cx="3416320" cy="369332"/>
          </a:xfrm>
          <a:prstGeom prst="rect">
            <a:avLst/>
          </a:prstGeom>
        </p:spPr>
        <p:txBody>
          <a:bodyPr wrap="none">
            <a:spAutoFit/>
          </a:bodyPr>
          <a:lstStyle/>
          <a:p>
            <a:r>
              <a:rPr lang="ja-JP" altLang="ja-JP" dirty="0">
                <a:solidFill>
                  <a:srgbClr val="FF0000"/>
                </a:solidFill>
                <a:latin typeface="HG丸ｺﾞｼｯｸM-PRO" panose="020F0600000000000000" pitchFamily="50" charset="-128"/>
                <a:ea typeface="HG丸ｺﾞｼｯｸM-PRO" panose="020F0600000000000000" pitchFamily="50" charset="-128"/>
              </a:rPr>
              <a:t>ショップコンセプトを反映する</a:t>
            </a:r>
          </a:p>
        </p:txBody>
      </p:sp>
      <p:sp>
        <p:nvSpPr>
          <p:cNvPr id="8" name="テキスト ボックス 7"/>
          <p:cNvSpPr txBox="1"/>
          <p:nvPr/>
        </p:nvSpPr>
        <p:spPr>
          <a:xfrm>
            <a:off x="3467795" y="2145833"/>
            <a:ext cx="4464496" cy="461665"/>
          </a:xfrm>
          <a:prstGeom prst="rect">
            <a:avLst/>
          </a:prstGeom>
          <a:noFill/>
        </p:spPr>
        <p:txBody>
          <a:bodyPr wrap="square" rtlCol="0">
            <a:spAutoFi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気軽な店なら明るい色</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200" dirty="0">
                <a:solidFill>
                  <a:srgbClr val="FF0000"/>
                </a:solidFill>
                <a:latin typeface="HG丸ｺﾞｼｯｸM-PRO" panose="020F0600000000000000" pitchFamily="50" charset="-128"/>
                <a:ea typeface="HG丸ｺﾞｼｯｸM-PRO" panose="020F0600000000000000" pitchFamily="50" charset="-128"/>
              </a:rPr>
              <a:t>高級店なら濃い色</a:t>
            </a:r>
            <a:endParaRPr kumimoji="1" lang="ja-JP" altLang="en-US"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3419872" y="2895529"/>
            <a:ext cx="4464496" cy="461665"/>
          </a:xfrm>
          <a:prstGeom prst="rect">
            <a:avLst/>
          </a:prstGeom>
          <a:noFill/>
        </p:spPr>
        <p:txBody>
          <a:bodyPr wrap="square" rtlCol="0">
            <a:spAutoFi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気軽な店なら見やすさ重視</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200" dirty="0">
                <a:solidFill>
                  <a:srgbClr val="FF0000"/>
                </a:solidFill>
                <a:latin typeface="HG丸ｺﾞｼｯｸM-PRO" panose="020F0600000000000000" pitchFamily="50" charset="-128"/>
                <a:ea typeface="HG丸ｺﾞｼｯｸM-PRO" panose="020F0600000000000000" pitchFamily="50" charset="-128"/>
              </a:rPr>
              <a:t>高級店ならデザイン重視</a:t>
            </a:r>
            <a:endParaRPr kumimoji="1" lang="ja-JP" altLang="en-US"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3563888" y="3850884"/>
            <a:ext cx="4464496" cy="461665"/>
          </a:xfrm>
          <a:prstGeom prst="rect">
            <a:avLst/>
          </a:prstGeom>
          <a:noFill/>
        </p:spPr>
        <p:txBody>
          <a:bodyPr wrap="square" rtlCol="0">
            <a:spAutoFi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気軽な店なら</a:t>
            </a:r>
            <a:r>
              <a:rPr lang="ja-JP" altLang="en-US" sz="1200" dirty="0">
                <a:solidFill>
                  <a:srgbClr val="FF0000"/>
                </a:solidFill>
                <a:latin typeface="HG丸ｺﾞｼｯｸM-PRO" panose="020F0600000000000000" pitchFamily="50" charset="-128"/>
                <a:ea typeface="HG丸ｺﾞｼｯｸM-PRO" panose="020F0600000000000000" pitchFamily="50" charset="-128"/>
              </a:rPr>
              <a:t>軽く</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200" dirty="0">
                <a:solidFill>
                  <a:srgbClr val="FF0000"/>
                </a:solidFill>
                <a:latin typeface="HG丸ｺﾞｼｯｸM-PRO" panose="020F0600000000000000" pitchFamily="50" charset="-128"/>
                <a:ea typeface="HG丸ｺﾞｼｯｸM-PRO" panose="020F0600000000000000" pitchFamily="50" charset="-128"/>
              </a:rPr>
              <a:t>高級店なら重く</a:t>
            </a:r>
            <a:endParaRPr kumimoji="1" lang="ja-JP" altLang="en-US"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3467795" y="5465952"/>
            <a:ext cx="4464496" cy="461665"/>
          </a:xfrm>
          <a:prstGeom prst="rect">
            <a:avLst/>
          </a:prstGeom>
          <a:noFill/>
        </p:spPr>
        <p:txBody>
          <a:bodyPr wrap="square" rtlCol="0">
            <a:spAutoFi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スピード感を出すなら１枚もの</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ゆっくりと過ごしてもらいたいならページ数を多く</a:t>
            </a:r>
          </a:p>
        </p:txBody>
      </p:sp>
      <p:sp>
        <p:nvSpPr>
          <p:cNvPr id="13" name="テキスト ボックス 12"/>
          <p:cNvSpPr txBox="1"/>
          <p:nvPr/>
        </p:nvSpPr>
        <p:spPr>
          <a:xfrm>
            <a:off x="3563888" y="4629439"/>
            <a:ext cx="4464496" cy="461665"/>
          </a:xfrm>
          <a:prstGeom prst="rect">
            <a:avLst/>
          </a:prstGeom>
          <a:noFill/>
        </p:spPr>
        <p:txBody>
          <a:bodyPr wrap="square" rtlCol="0">
            <a:spAutoFi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rPr>
              <a:t>気軽な店なら</a:t>
            </a:r>
            <a:r>
              <a:rPr lang="ja-JP" altLang="en-US" sz="1200" dirty="0">
                <a:solidFill>
                  <a:srgbClr val="FF0000"/>
                </a:solidFill>
                <a:latin typeface="HG丸ｺﾞｼｯｸM-PRO" panose="020F0600000000000000" pitchFamily="50" charset="-128"/>
                <a:ea typeface="HG丸ｺﾞｼｯｸM-PRO" panose="020F0600000000000000" pitchFamily="50" charset="-128"/>
              </a:rPr>
              <a:t>大きく</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200" dirty="0">
                <a:solidFill>
                  <a:srgbClr val="FF0000"/>
                </a:solidFill>
                <a:latin typeface="HG丸ｺﾞｼｯｸM-PRO" panose="020F0600000000000000" pitchFamily="50" charset="-128"/>
                <a:ea typeface="HG丸ｺﾞｼｯｸM-PRO" panose="020F0600000000000000" pitchFamily="50" charset="-128"/>
              </a:rPr>
              <a:t>高級店なら小さく</a:t>
            </a:r>
            <a:endParaRPr kumimoji="1" lang="ja-JP" altLang="en-US" sz="1200"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26077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fill="hold"/>
                                        <p:tgtEl>
                                          <p:spTgt spid="11"/>
                                        </p:tgtEl>
                                        <p:attrNameLst>
                                          <p:attrName>ppt_x</p:attrName>
                                        </p:attrNameLst>
                                      </p:cBhvr>
                                      <p:tavLst>
                                        <p:tav tm="0">
                                          <p:val>
                                            <p:strVal val="#ppt_x"/>
                                          </p:val>
                                        </p:tav>
                                        <p:tav tm="100000">
                                          <p:val>
                                            <p:strVal val="#ppt_x"/>
                                          </p:val>
                                        </p:tav>
                                      </p:tavLst>
                                    </p:anim>
                                    <p:anim calcmode="lin" valueType="num">
                                      <p:cBhvr additive="base">
                                        <p:cTn id="3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500" fill="hold"/>
                                        <p:tgtEl>
                                          <p:spTgt spid="13"/>
                                        </p:tgtEl>
                                        <p:attrNameLst>
                                          <p:attrName>ppt_x</p:attrName>
                                        </p:attrNameLst>
                                      </p:cBhvr>
                                      <p:tavLst>
                                        <p:tav tm="0">
                                          <p:val>
                                            <p:strVal val="#ppt_x"/>
                                          </p:val>
                                        </p:tav>
                                        <p:tav tm="100000">
                                          <p:val>
                                            <p:strVal val="#ppt_x"/>
                                          </p:val>
                                        </p:tav>
                                      </p:tavLst>
                                    </p:anim>
                                    <p:anim calcmode="lin" valueType="num">
                                      <p:cBhvr additive="base">
                                        <p:cTn id="3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p:bldP spid="11" grpId="0"/>
      <p:bldP spid="1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36</a:t>
            </a:fld>
            <a:endParaRPr kumimoji="1" lang="ja-JP" altLang="en-US"/>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タイトル 1"/>
          <p:cNvSpPr>
            <a:spLocks noGrp="1"/>
          </p:cNvSpPr>
          <p:nvPr>
            <p:ph type="title"/>
          </p:nvPr>
        </p:nvSpPr>
        <p:spPr>
          <a:xfrm>
            <a:off x="529208" y="-99392"/>
            <a:ext cx="8229600" cy="914400"/>
          </a:xfrm>
        </p:spPr>
        <p:txBody>
          <a:bodyPr>
            <a:normAutofit/>
          </a:bodyPr>
          <a:lstStyle/>
          <a:p>
            <a:r>
              <a:rPr lang="ja-JP" altLang="ja-JP" sz="2700" dirty="0">
                <a:latin typeface="HG丸ｺﾞｼｯｸM-PRO" panose="020F0600000000000000" pitchFamily="50" charset="-128"/>
                <a:ea typeface="HG丸ｺﾞｼｯｸM-PRO" panose="020F0600000000000000" pitchFamily="50" charset="-128"/>
              </a:rPr>
              <a:t>メニューブックの役割について</a:t>
            </a:r>
            <a:endParaRPr kumimoji="1" lang="ja-JP" altLang="en-US" sz="2700" dirty="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683568" y="1340768"/>
            <a:ext cx="3240360" cy="40324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矢印コネクタ 14"/>
          <p:cNvCxnSpPr/>
          <p:nvPr/>
        </p:nvCxnSpPr>
        <p:spPr>
          <a:xfrm>
            <a:off x="1043608" y="1916832"/>
            <a:ext cx="23042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a:off x="1187624" y="1916832"/>
            <a:ext cx="2160240" cy="28083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1187624" y="4725144"/>
            <a:ext cx="23762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5004048" y="1340768"/>
            <a:ext cx="3240360" cy="40324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円/楕円 20"/>
          <p:cNvSpPr/>
          <p:nvPr/>
        </p:nvSpPr>
        <p:spPr>
          <a:xfrm>
            <a:off x="5292080" y="1624557"/>
            <a:ext cx="1332148"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 name="グループ化 27"/>
          <p:cNvGrpSpPr/>
          <p:nvPr/>
        </p:nvGrpSpPr>
        <p:grpSpPr>
          <a:xfrm>
            <a:off x="6804248" y="1916832"/>
            <a:ext cx="1008112" cy="576064"/>
            <a:chOff x="6804248" y="1916832"/>
            <a:chExt cx="1008112" cy="576064"/>
          </a:xfrm>
        </p:grpSpPr>
        <p:cxnSp>
          <p:nvCxnSpPr>
            <p:cNvPr id="23" name="直線コネクタ 22"/>
            <p:cNvCxnSpPr/>
            <p:nvPr/>
          </p:nvCxnSpPr>
          <p:spPr>
            <a:xfrm>
              <a:off x="6804248" y="1916832"/>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6804248" y="2236625"/>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6804248" y="2492896"/>
              <a:ext cx="100811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6" name="正方形/長方形 25"/>
          <p:cNvSpPr/>
          <p:nvPr/>
        </p:nvSpPr>
        <p:spPr>
          <a:xfrm>
            <a:off x="6948264" y="3140968"/>
            <a:ext cx="108012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6948264" y="3933056"/>
            <a:ext cx="108012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9" name="グループ化 28"/>
          <p:cNvGrpSpPr/>
          <p:nvPr/>
        </p:nvGrpSpPr>
        <p:grpSpPr>
          <a:xfrm>
            <a:off x="5380798" y="3083314"/>
            <a:ext cx="1423450" cy="417694"/>
            <a:chOff x="6804248" y="1916832"/>
            <a:chExt cx="1008112" cy="576064"/>
          </a:xfrm>
        </p:grpSpPr>
        <p:cxnSp>
          <p:nvCxnSpPr>
            <p:cNvPr id="30" name="直線コネクタ 29"/>
            <p:cNvCxnSpPr/>
            <p:nvPr/>
          </p:nvCxnSpPr>
          <p:spPr>
            <a:xfrm>
              <a:off x="6804248" y="1916832"/>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6804248" y="2236625"/>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6804248" y="2492896"/>
              <a:ext cx="1008112"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3" name="グループ化 32"/>
          <p:cNvGrpSpPr/>
          <p:nvPr/>
        </p:nvGrpSpPr>
        <p:grpSpPr>
          <a:xfrm>
            <a:off x="5380798" y="3933056"/>
            <a:ext cx="1423450" cy="432048"/>
            <a:chOff x="6804248" y="1916832"/>
            <a:chExt cx="1008112" cy="576064"/>
          </a:xfrm>
        </p:grpSpPr>
        <p:cxnSp>
          <p:nvCxnSpPr>
            <p:cNvPr id="34" name="直線コネクタ 33"/>
            <p:cNvCxnSpPr/>
            <p:nvPr/>
          </p:nvCxnSpPr>
          <p:spPr>
            <a:xfrm>
              <a:off x="6804248" y="1916832"/>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6804248" y="2236625"/>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6804248" y="2492896"/>
              <a:ext cx="1008112"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7" name="グループ化 36"/>
          <p:cNvGrpSpPr/>
          <p:nvPr/>
        </p:nvGrpSpPr>
        <p:grpSpPr>
          <a:xfrm>
            <a:off x="5292080" y="4725144"/>
            <a:ext cx="2736304" cy="432048"/>
            <a:chOff x="6804248" y="1916832"/>
            <a:chExt cx="1008112" cy="576064"/>
          </a:xfrm>
        </p:grpSpPr>
        <p:cxnSp>
          <p:nvCxnSpPr>
            <p:cNvPr id="38" name="直線コネクタ 37"/>
            <p:cNvCxnSpPr/>
            <p:nvPr/>
          </p:nvCxnSpPr>
          <p:spPr>
            <a:xfrm>
              <a:off x="6804248" y="1916832"/>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6804248" y="2236625"/>
              <a:ext cx="10081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6804248" y="2492896"/>
              <a:ext cx="1008112"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97227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ppt_x"/>
                                          </p:val>
                                        </p:tav>
                                        <p:tav tm="100000">
                                          <p:val>
                                            <p:strVal val="#ppt_x"/>
                                          </p:val>
                                        </p:tav>
                                      </p:tavLst>
                                    </p:anim>
                                    <p:anim calcmode="lin" valueType="num">
                                      <p:cBhvr additive="base">
                                        <p:cTn id="1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additive="base">
                                        <p:cTn id="23" dur="500" fill="hold"/>
                                        <p:tgtEl>
                                          <p:spTgt spid="26"/>
                                        </p:tgtEl>
                                        <p:attrNameLst>
                                          <p:attrName>ppt_x</p:attrName>
                                        </p:attrNameLst>
                                      </p:cBhvr>
                                      <p:tavLst>
                                        <p:tav tm="0">
                                          <p:val>
                                            <p:strVal val="#ppt_x"/>
                                          </p:val>
                                        </p:tav>
                                        <p:tav tm="100000">
                                          <p:val>
                                            <p:strVal val="#ppt_x"/>
                                          </p:val>
                                        </p:tav>
                                      </p:tavLst>
                                    </p:anim>
                                    <p:anim calcmode="lin" valueType="num">
                                      <p:cBhvr additive="base">
                                        <p:cTn id="2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ppt_x"/>
                                          </p:val>
                                        </p:tav>
                                        <p:tav tm="100000">
                                          <p:val>
                                            <p:strVal val="#ppt_x"/>
                                          </p:val>
                                        </p:tav>
                                      </p:tavLst>
                                    </p:anim>
                                    <p:anim calcmode="lin" valueType="num">
                                      <p:cBhvr additive="base">
                                        <p:cTn id="3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6" grpId="0" animBg="1"/>
      <p:bldP spid="2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9592" y="260648"/>
            <a:ext cx="7772400" cy="652934"/>
          </a:xfrm>
        </p:spPr>
        <p:txBody>
          <a:bodyPr/>
          <a:lstStyle/>
          <a:p>
            <a:r>
              <a:rPr kumimoji="1" lang="ja-JP" altLang="en-US" sz="2400" b="1" dirty="0">
                <a:latin typeface="HG丸ｺﾞｼｯｸM-PRO" panose="020F0600000000000000" pitchFamily="50" charset="-128"/>
                <a:ea typeface="HG丸ｺﾞｼｯｸM-PRO" panose="020F0600000000000000" pitchFamily="50" charset="-128"/>
              </a:rPr>
              <a:t>飲食店を営業するのにかかる費用</a:t>
            </a:r>
          </a:p>
        </p:txBody>
      </p:sp>
      <p:sp>
        <p:nvSpPr>
          <p:cNvPr id="3" name="コンテンツ プレースホルダー 2"/>
          <p:cNvSpPr>
            <a:spLocks noGrp="1"/>
          </p:cNvSpPr>
          <p:nvPr>
            <p:ph idx="1"/>
          </p:nvPr>
        </p:nvSpPr>
        <p:spPr>
          <a:xfrm>
            <a:off x="837945" y="1412775"/>
            <a:ext cx="7290055" cy="3816425"/>
          </a:xfrm>
        </p:spPr>
        <p:txBody>
          <a:bodyPr>
            <a:normAutofit fontScale="25000" lnSpcReduction="20000"/>
          </a:bodyPr>
          <a:lstStyle/>
          <a:p>
            <a:pPr marL="114300" indent="0">
              <a:buNone/>
            </a:pPr>
            <a:r>
              <a:rPr lang="ja-JP" altLang="en-US" sz="7200" b="1" dirty="0">
                <a:latin typeface="HG丸ｺﾞｼｯｸM-PRO" panose="020F0600000000000000" pitchFamily="50" charset="-128"/>
                <a:ea typeface="HG丸ｺﾞｼｯｸM-PRO" panose="020F0600000000000000" pitchFamily="50" charset="-128"/>
              </a:rPr>
              <a:t>店舗</a:t>
            </a:r>
            <a:endParaRPr lang="en-US" altLang="ja-JP" sz="7200" b="1" dirty="0">
              <a:latin typeface="HG丸ｺﾞｼｯｸM-PRO" panose="020F0600000000000000" pitchFamily="50" charset="-128"/>
              <a:ea typeface="HG丸ｺﾞｼｯｸM-PRO" panose="020F0600000000000000" pitchFamily="50" charset="-128"/>
            </a:endParaRPr>
          </a:p>
          <a:p>
            <a:pPr marL="114300" indent="0">
              <a:buNone/>
            </a:pPr>
            <a:r>
              <a:rPr lang="ja-JP" altLang="en-US" sz="4800" dirty="0">
                <a:latin typeface="HG丸ｺﾞｼｯｸM-PRO" panose="020F0600000000000000" pitchFamily="50" charset="-128"/>
                <a:ea typeface="HG丸ｺﾞｼｯｸM-PRO" panose="020F0600000000000000" pitchFamily="50" charset="-128"/>
              </a:rPr>
              <a:t>　・不動産物件取得・店舗設計施工・家賃・設備・什器備品・店舗維持管理</a:t>
            </a:r>
            <a:endParaRPr lang="en-US" altLang="ja-JP" sz="4800" dirty="0">
              <a:latin typeface="HG丸ｺﾞｼｯｸM-PRO" panose="020F0600000000000000" pitchFamily="50" charset="-128"/>
              <a:ea typeface="HG丸ｺﾞｼｯｸM-PRO" panose="020F0600000000000000" pitchFamily="50" charset="-128"/>
            </a:endParaRPr>
          </a:p>
          <a:p>
            <a:pPr marL="114300" indent="0">
              <a:buNone/>
            </a:pPr>
            <a:endParaRPr lang="en-US" altLang="ja-JP" sz="4800" dirty="0">
              <a:latin typeface="HG丸ｺﾞｼｯｸM-PRO" panose="020F0600000000000000" pitchFamily="50" charset="-128"/>
              <a:ea typeface="HG丸ｺﾞｼｯｸM-PRO" panose="020F0600000000000000" pitchFamily="50" charset="-128"/>
            </a:endParaRPr>
          </a:p>
          <a:p>
            <a:pPr marL="114300" indent="0">
              <a:buNone/>
            </a:pPr>
            <a:r>
              <a:rPr lang="ja-JP" altLang="en-US" sz="7200" b="1" dirty="0">
                <a:latin typeface="HG丸ｺﾞｼｯｸM-PRO" panose="020F0600000000000000" pitchFamily="50" charset="-128"/>
                <a:ea typeface="HG丸ｺﾞｼｯｸM-PRO" panose="020F0600000000000000" pitchFamily="50" charset="-128"/>
              </a:rPr>
              <a:t>商品</a:t>
            </a:r>
            <a:endParaRPr lang="en-US" altLang="ja-JP" sz="7200" b="1" dirty="0">
              <a:latin typeface="HG丸ｺﾞｼｯｸM-PRO" panose="020F0600000000000000" pitchFamily="50" charset="-128"/>
              <a:ea typeface="HG丸ｺﾞｼｯｸM-PRO" panose="020F0600000000000000" pitchFamily="50" charset="-128"/>
            </a:endParaRPr>
          </a:p>
          <a:p>
            <a:pPr marL="114300" indent="0">
              <a:buNone/>
            </a:pPr>
            <a:r>
              <a:rPr lang="ja-JP" altLang="en-US" sz="4800" dirty="0">
                <a:latin typeface="HG丸ｺﾞｼｯｸM-PRO" panose="020F0600000000000000" pitchFamily="50" charset="-128"/>
                <a:ea typeface="HG丸ｺﾞｼｯｸM-PRO" panose="020F0600000000000000" pitchFamily="50" charset="-128"/>
              </a:rPr>
              <a:t>　・仕入れ食材・包材・メニュー開発・メニューブック</a:t>
            </a:r>
            <a:endParaRPr lang="en-US" altLang="ja-JP" sz="4800" dirty="0">
              <a:latin typeface="HG丸ｺﾞｼｯｸM-PRO" panose="020F0600000000000000" pitchFamily="50" charset="-128"/>
              <a:ea typeface="HG丸ｺﾞｼｯｸM-PRO" panose="020F0600000000000000" pitchFamily="50" charset="-128"/>
            </a:endParaRPr>
          </a:p>
          <a:p>
            <a:pPr marL="114300" indent="0">
              <a:buNone/>
            </a:pPr>
            <a:endParaRPr lang="en-US" altLang="ja-JP" sz="4800" dirty="0">
              <a:latin typeface="HG丸ｺﾞｼｯｸM-PRO" panose="020F0600000000000000" pitchFamily="50" charset="-128"/>
              <a:ea typeface="HG丸ｺﾞｼｯｸM-PRO" panose="020F0600000000000000" pitchFamily="50" charset="-128"/>
            </a:endParaRPr>
          </a:p>
          <a:p>
            <a:pPr marL="114300" indent="0">
              <a:buNone/>
            </a:pPr>
            <a:r>
              <a:rPr lang="ja-JP" altLang="en-US" sz="7200" b="1" dirty="0">
                <a:latin typeface="HG丸ｺﾞｼｯｸM-PRO" panose="020F0600000000000000" pitchFamily="50" charset="-128"/>
                <a:ea typeface="HG丸ｺﾞｼｯｸM-PRO" panose="020F0600000000000000" pitchFamily="50" charset="-128"/>
              </a:rPr>
              <a:t>人</a:t>
            </a:r>
            <a:endParaRPr lang="en-US" altLang="ja-JP" sz="7200" b="1" dirty="0">
              <a:latin typeface="HG丸ｺﾞｼｯｸM-PRO" panose="020F0600000000000000" pitchFamily="50" charset="-128"/>
              <a:ea typeface="HG丸ｺﾞｼｯｸM-PRO" panose="020F0600000000000000" pitchFamily="50" charset="-128"/>
            </a:endParaRPr>
          </a:p>
          <a:p>
            <a:pPr marL="114300" indent="0">
              <a:buNone/>
            </a:pPr>
            <a:r>
              <a:rPr lang="ja-JP" altLang="en-US" sz="4800" dirty="0">
                <a:latin typeface="HG丸ｺﾞｼｯｸM-PRO" panose="020F0600000000000000" pitchFamily="50" charset="-128"/>
                <a:ea typeface="HG丸ｺﾞｼｯｸM-PRO" panose="020F0600000000000000" pitchFamily="50" charset="-128"/>
              </a:rPr>
              <a:t>　・店長・アルバイトスタッフ・求人費</a:t>
            </a:r>
            <a:endParaRPr lang="en-US" altLang="ja-JP" sz="4800" dirty="0">
              <a:latin typeface="HG丸ｺﾞｼｯｸM-PRO" panose="020F0600000000000000" pitchFamily="50" charset="-128"/>
              <a:ea typeface="HG丸ｺﾞｼｯｸM-PRO" panose="020F0600000000000000" pitchFamily="50" charset="-128"/>
            </a:endParaRPr>
          </a:p>
          <a:p>
            <a:pPr marL="114300" indent="0">
              <a:buNone/>
            </a:pPr>
            <a:endParaRPr lang="en-US" altLang="ja-JP" sz="4800" dirty="0">
              <a:latin typeface="HG丸ｺﾞｼｯｸM-PRO" panose="020F0600000000000000" pitchFamily="50" charset="-128"/>
              <a:ea typeface="HG丸ｺﾞｼｯｸM-PRO" panose="020F0600000000000000" pitchFamily="50" charset="-128"/>
            </a:endParaRPr>
          </a:p>
          <a:p>
            <a:pPr marL="114300" indent="0">
              <a:buNone/>
            </a:pPr>
            <a:r>
              <a:rPr lang="ja-JP" altLang="en-US" sz="7200" b="1" dirty="0">
                <a:latin typeface="HG丸ｺﾞｼｯｸM-PRO" panose="020F0600000000000000" pitchFamily="50" charset="-128"/>
                <a:ea typeface="HG丸ｺﾞｼｯｸM-PRO" panose="020F0600000000000000" pitchFamily="50" charset="-128"/>
              </a:rPr>
              <a:t>店舗運営</a:t>
            </a:r>
            <a:endParaRPr lang="en-US" altLang="ja-JP" sz="7200" b="1" dirty="0">
              <a:latin typeface="HG丸ｺﾞｼｯｸM-PRO" panose="020F0600000000000000" pitchFamily="50" charset="-128"/>
              <a:ea typeface="HG丸ｺﾞｼｯｸM-PRO" panose="020F0600000000000000" pitchFamily="50" charset="-128"/>
            </a:endParaRPr>
          </a:p>
          <a:p>
            <a:pPr marL="114300" indent="0">
              <a:buNone/>
            </a:pPr>
            <a:r>
              <a:rPr lang="ja-JP" altLang="en-US" sz="4800" dirty="0">
                <a:latin typeface="HG丸ｺﾞｼｯｸM-PRO" panose="020F0600000000000000" pitchFamily="50" charset="-128"/>
                <a:ea typeface="HG丸ｺﾞｼｯｸM-PRO" panose="020F0600000000000000" pitchFamily="50" charset="-128"/>
              </a:rPr>
              <a:t>　・衛生管理費・清掃費・顧問料・消耗品・水光熱費・販促物</a:t>
            </a:r>
            <a:endParaRPr lang="en-US" altLang="ja-JP" sz="4800" dirty="0">
              <a:latin typeface="HG丸ｺﾞｼｯｸM-PRO" panose="020F0600000000000000" pitchFamily="50" charset="-128"/>
              <a:ea typeface="HG丸ｺﾞｼｯｸM-PRO" panose="020F0600000000000000" pitchFamily="50" charset="-128"/>
            </a:endParaRPr>
          </a:p>
          <a:p>
            <a:pPr marL="114300" indent="0">
              <a:buNone/>
            </a:pPr>
            <a:endParaRPr lang="en-US" altLang="ja-JP" sz="4800" dirty="0">
              <a:latin typeface="HG丸ｺﾞｼｯｸM-PRO" panose="020F0600000000000000" pitchFamily="50" charset="-128"/>
              <a:ea typeface="HG丸ｺﾞｼｯｸM-PRO" panose="020F0600000000000000" pitchFamily="50" charset="-128"/>
            </a:endParaRPr>
          </a:p>
          <a:p>
            <a:pPr marL="114300" indent="0">
              <a:buNone/>
            </a:pPr>
            <a:r>
              <a:rPr lang="en-US" altLang="ja-JP" sz="1600" dirty="0">
                <a:latin typeface="HG丸ｺﾞｼｯｸM-PRO" panose="020F0600000000000000" pitchFamily="50" charset="-128"/>
                <a:ea typeface="HG丸ｺﾞｼｯｸM-PRO" panose="020F0600000000000000" pitchFamily="50" charset="-128"/>
              </a:rPr>
              <a:t> </a:t>
            </a:r>
            <a:endParaRPr lang="ja-JP" altLang="ja-JP" sz="1600" dirty="0">
              <a:latin typeface="HG丸ｺﾞｼｯｸM-PRO" panose="020F0600000000000000" pitchFamily="50" charset="-128"/>
              <a:ea typeface="HG丸ｺﾞｼｯｸM-PRO" panose="020F0600000000000000" pitchFamily="50" charset="-128"/>
            </a:endParaRPr>
          </a:p>
          <a:p>
            <a:pPr marL="114300" indent="0">
              <a:buNone/>
            </a:pPr>
            <a:r>
              <a:rPr lang="en-US" altLang="ja-JP" dirty="0"/>
              <a:t> </a:t>
            </a:r>
            <a:endParaRPr lang="ja-JP" altLang="ja-JP" dirty="0"/>
          </a:p>
          <a:p>
            <a:pPr marL="114300" indent="0">
              <a:buNone/>
            </a:pPr>
            <a:r>
              <a:rPr lang="en-US" altLang="ja-JP" dirty="0"/>
              <a:t> </a:t>
            </a:r>
            <a:endParaRPr lang="ja-JP" altLang="ja-JP" dirty="0"/>
          </a:p>
          <a:p>
            <a:pPr marL="114300" indent="0">
              <a:buNone/>
            </a:pPr>
            <a:r>
              <a:rPr lang="en-US" altLang="ja-JP" dirty="0"/>
              <a:t> </a:t>
            </a:r>
            <a:endParaRPr lang="ja-JP" altLang="ja-JP" dirty="0"/>
          </a:p>
          <a:p>
            <a:pPr marL="114300" indent="0">
              <a:buNone/>
            </a:pPr>
            <a:endParaRPr lang="ja-JP" altLang="ja-JP" dirty="0"/>
          </a:p>
          <a:p>
            <a:pPr marL="114300" indent="0">
              <a:buNone/>
            </a:pPr>
            <a:r>
              <a:rPr lang="en-US" altLang="ja-JP" dirty="0"/>
              <a:t> </a:t>
            </a:r>
            <a:endParaRPr lang="ja-JP" altLang="ja-JP" dirty="0"/>
          </a:p>
          <a:p>
            <a:pPr marL="114300" indent="0">
              <a:buNone/>
            </a:pPr>
            <a:r>
              <a:rPr lang="en-US" altLang="ja-JP" dirty="0"/>
              <a:t> </a:t>
            </a:r>
            <a:endParaRPr lang="ja-JP" altLang="ja-JP" dirty="0"/>
          </a:p>
          <a:p>
            <a:pPr marL="114300" indent="0">
              <a:buNone/>
            </a:pPr>
            <a:r>
              <a:rPr lang="en-US" altLang="ja-JP" dirty="0"/>
              <a:t> </a:t>
            </a:r>
            <a:endParaRPr lang="ja-JP" altLang="ja-JP" dirty="0"/>
          </a:p>
          <a:p>
            <a:pPr marL="114300" indent="0">
              <a:buNone/>
            </a:pPr>
            <a:r>
              <a:rPr lang="en-US" altLang="ja-JP" dirty="0"/>
              <a:t> </a:t>
            </a:r>
            <a:endParaRPr lang="ja-JP" altLang="ja-JP" dirty="0"/>
          </a:p>
          <a:p>
            <a:pPr marL="114300" indent="0">
              <a:buNone/>
            </a:pPr>
            <a:r>
              <a:rPr lang="en-US" altLang="ja-JP" dirty="0"/>
              <a:t> </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37</a:t>
            </a:fld>
            <a:endParaRPr kumimoji="1" lang="ja-JP" altLang="en-US"/>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89620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38</a:t>
            </a:fld>
            <a:endParaRPr kumimoji="1" lang="ja-JP" altLang="en-US"/>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タイトル 1"/>
          <p:cNvSpPr>
            <a:spLocks noGrp="1"/>
          </p:cNvSpPr>
          <p:nvPr>
            <p:ph type="title"/>
          </p:nvPr>
        </p:nvSpPr>
        <p:spPr>
          <a:xfrm>
            <a:off x="529208" y="128994"/>
            <a:ext cx="8229600" cy="914400"/>
          </a:xfrm>
        </p:spPr>
        <p:txBody>
          <a:bodyPr>
            <a:normAutofit fontScale="90000"/>
          </a:bodyPr>
          <a:lstStyle/>
          <a:p>
            <a:r>
              <a:rPr lang="ja-JP" altLang="en-US" b="1" dirty="0">
                <a:latin typeface="HG丸ｺﾞｼｯｸM-PRO" panose="020F0600000000000000" pitchFamily="50" charset="-128"/>
                <a:ea typeface="HG丸ｺﾞｼｯｸM-PRO" panose="020F0600000000000000" pitchFamily="50" charset="-128"/>
              </a:rPr>
              <a:t>　</a:t>
            </a:r>
            <a:r>
              <a:rPr lang="ja-JP" altLang="ja-JP" sz="2700" b="1" dirty="0">
                <a:latin typeface="HG丸ｺﾞｼｯｸM-PRO" panose="020F0600000000000000" pitchFamily="50" charset="-128"/>
                <a:ea typeface="HG丸ｺﾞｼｯｸM-PRO" panose="020F0600000000000000" pitchFamily="50" charset="-128"/>
              </a:rPr>
              <a:t>売上計画 </a:t>
            </a:r>
            <a:br>
              <a:rPr lang="ja-JP" altLang="ja-JP" dirty="0"/>
            </a:b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3" name="正方形/長方形 2">
            <a:extLst>
              <a:ext uri="{FF2B5EF4-FFF2-40B4-BE49-F238E27FC236}">
                <a16:creationId xmlns:a16="http://schemas.microsoft.com/office/drawing/2014/main" id="{F66ABF45-68CA-4082-8CAB-4461FE5CBEF0}"/>
              </a:ext>
            </a:extLst>
          </p:cNvPr>
          <p:cNvSpPr/>
          <p:nvPr/>
        </p:nvSpPr>
        <p:spPr>
          <a:xfrm>
            <a:off x="971600" y="1268760"/>
            <a:ext cx="6840760" cy="1477328"/>
          </a:xfrm>
          <a:prstGeom prst="rect">
            <a:avLst/>
          </a:prstGeom>
        </p:spPr>
        <p:txBody>
          <a:bodyPr wrap="square">
            <a:spAutoFit/>
          </a:bodyPr>
          <a:lstStyle/>
          <a:p>
            <a:r>
              <a:rPr lang="ja-JP" altLang="ja-JP" b="1"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売上計画　　</a:t>
            </a:r>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　</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pPr indent="304800"/>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売上げ＝客席×回転数×客席稼働率×客単価</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　　　　　　　　　　　　＊稼働率は平均８０％～９０％</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　　客数＝店前の通行料×吸引率（％）×営業日数</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　　　　　　　　　　　　＊吸引率平均０．７％～０．９％</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16" name="図 15">
            <a:extLst>
              <a:ext uri="{FF2B5EF4-FFF2-40B4-BE49-F238E27FC236}">
                <a16:creationId xmlns:a16="http://schemas.microsoft.com/office/drawing/2014/main" id="{802C82DA-79E1-4F3F-984F-799A407C20C1}"/>
              </a:ext>
            </a:extLst>
          </p:cNvPr>
          <p:cNvPicPr>
            <a:picLocks noChangeAspect="1"/>
          </p:cNvPicPr>
          <p:nvPr/>
        </p:nvPicPr>
        <p:blipFill>
          <a:blip r:embed="rId3"/>
          <a:stretch>
            <a:fillRect/>
          </a:stretch>
        </p:blipFill>
        <p:spPr>
          <a:xfrm>
            <a:off x="982447" y="2704415"/>
            <a:ext cx="6647236" cy="2973660"/>
          </a:xfrm>
          <a:prstGeom prst="rect">
            <a:avLst/>
          </a:prstGeom>
        </p:spPr>
      </p:pic>
      <p:sp>
        <p:nvSpPr>
          <p:cNvPr id="17" name="テキスト ボックス 16">
            <a:extLst>
              <a:ext uri="{FF2B5EF4-FFF2-40B4-BE49-F238E27FC236}">
                <a16:creationId xmlns:a16="http://schemas.microsoft.com/office/drawing/2014/main" id="{60A5FF31-92B2-4C9A-AC29-12432F1D9C33}"/>
              </a:ext>
            </a:extLst>
          </p:cNvPr>
          <p:cNvSpPr txBox="1"/>
          <p:nvPr/>
        </p:nvSpPr>
        <p:spPr>
          <a:xfrm>
            <a:off x="2562676" y="3230465"/>
            <a:ext cx="1584176" cy="307777"/>
          </a:xfrm>
          <a:prstGeom prst="rect">
            <a:avLst/>
          </a:prstGeom>
          <a:noFill/>
        </p:spPr>
        <p:txBody>
          <a:bodyPr wrap="square" rtlCol="0">
            <a:spAutoFit/>
          </a:bodyPr>
          <a:lstStyle/>
          <a:p>
            <a:r>
              <a:rPr kumimoji="1" lang="ja-JP" altLang="en-US" sz="1400" dirty="0">
                <a:solidFill>
                  <a:srgbClr val="FF0000"/>
                </a:solidFill>
              </a:rPr>
              <a:t>客数</a:t>
            </a:r>
          </a:p>
        </p:txBody>
      </p:sp>
      <p:sp>
        <p:nvSpPr>
          <p:cNvPr id="18" name="テキスト ボックス 17">
            <a:extLst>
              <a:ext uri="{FF2B5EF4-FFF2-40B4-BE49-F238E27FC236}">
                <a16:creationId xmlns:a16="http://schemas.microsoft.com/office/drawing/2014/main" id="{36F8C77E-825B-459E-BDA8-96E1E10AFF79}"/>
              </a:ext>
            </a:extLst>
          </p:cNvPr>
          <p:cNvSpPr txBox="1"/>
          <p:nvPr/>
        </p:nvSpPr>
        <p:spPr>
          <a:xfrm>
            <a:off x="4087673" y="3215821"/>
            <a:ext cx="1584176" cy="307777"/>
          </a:xfrm>
          <a:prstGeom prst="rect">
            <a:avLst/>
          </a:prstGeom>
          <a:noFill/>
        </p:spPr>
        <p:txBody>
          <a:bodyPr wrap="square" rtlCol="0">
            <a:spAutoFit/>
          </a:bodyPr>
          <a:lstStyle/>
          <a:p>
            <a:r>
              <a:rPr kumimoji="1" lang="ja-JP" altLang="en-US" sz="1400" dirty="0">
                <a:solidFill>
                  <a:srgbClr val="FF0000"/>
                </a:solidFill>
              </a:rPr>
              <a:t>客単価</a:t>
            </a:r>
          </a:p>
        </p:txBody>
      </p:sp>
      <p:sp>
        <p:nvSpPr>
          <p:cNvPr id="20" name="テキスト ボックス 19">
            <a:extLst>
              <a:ext uri="{FF2B5EF4-FFF2-40B4-BE49-F238E27FC236}">
                <a16:creationId xmlns:a16="http://schemas.microsoft.com/office/drawing/2014/main" id="{23B30E10-1CF2-4B50-B628-758B9C84CECC}"/>
              </a:ext>
            </a:extLst>
          </p:cNvPr>
          <p:cNvSpPr txBox="1"/>
          <p:nvPr/>
        </p:nvSpPr>
        <p:spPr>
          <a:xfrm>
            <a:off x="2555776" y="4241426"/>
            <a:ext cx="1584176" cy="307777"/>
          </a:xfrm>
          <a:prstGeom prst="rect">
            <a:avLst/>
          </a:prstGeom>
          <a:noFill/>
        </p:spPr>
        <p:txBody>
          <a:bodyPr wrap="square" rtlCol="0">
            <a:spAutoFit/>
          </a:bodyPr>
          <a:lstStyle/>
          <a:p>
            <a:r>
              <a:rPr kumimoji="1" lang="ja-JP" altLang="en-US" sz="1400" dirty="0">
                <a:solidFill>
                  <a:srgbClr val="FF0000"/>
                </a:solidFill>
              </a:rPr>
              <a:t>新規客</a:t>
            </a:r>
          </a:p>
        </p:txBody>
      </p:sp>
      <p:sp>
        <p:nvSpPr>
          <p:cNvPr id="21" name="テキスト ボックス 20">
            <a:extLst>
              <a:ext uri="{FF2B5EF4-FFF2-40B4-BE49-F238E27FC236}">
                <a16:creationId xmlns:a16="http://schemas.microsoft.com/office/drawing/2014/main" id="{D39F597E-DECF-405A-B6F0-CCD36D1A6DA8}"/>
              </a:ext>
            </a:extLst>
          </p:cNvPr>
          <p:cNvSpPr txBox="1"/>
          <p:nvPr/>
        </p:nvSpPr>
        <p:spPr>
          <a:xfrm>
            <a:off x="4211960" y="4232918"/>
            <a:ext cx="1584176" cy="307777"/>
          </a:xfrm>
          <a:prstGeom prst="rect">
            <a:avLst/>
          </a:prstGeom>
          <a:noFill/>
        </p:spPr>
        <p:txBody>
          <a:bodyPr wrap="square" rtlCol="0">
            <a:spAutoFit/>
          </a:bodyPr>
          <a:lstStyle/>
          <a:p>
            <a:r>
              <a:rPr kumimoji="1" lang="ja-JP" altLang="en-US" sz="1400" dirty="0">
                <a:solidFill>
                  <a:srgbClr val="FF0000"/>
                </a:solidFill>
              </a:rPr>
              <a:t>リピート客</a:t>
            </a:r>
          </a:p>
        </p:txBody>
      </p:sp>
      <p:sp>
        <p:nvSpPr>
          <p:cNvPr id="22" name="テキスト ボックス 21">
            <a:extLst>
              <a:ext uri="{FF2B5EF4-FFF2-40B4-BE49-F238E27FC236}">
                <a16:creationId xmlns:a16="http://schemas.microsoft.com/office/drawing/2014/main" id="{56A656F4-FF2F-4F47-8D73-026AEA057F8E}"/>
              </a:ext>
            </a:extLst>
          </p:cNvPr>
          <p:cNvSpPr txBox="1"/>
          <p:nvPr/>
        </p:nvSpPr>
        <p:spPr>
          <a:xfrm>
            <a:off x="2411760" y="5187469"/>
            <a:ext cx="1584176" cy="307777"/>
          </a:xfrm>
          <a:prstGeom prst="rect">
            <a:avLst/>
          </a:prstGeom>
          <a:noFill/>
        </p:spPr>
        <p:txBody>
          <a:bodyPr wrap="square" rtlCol="0">
            <a:spAutoFit/>
          </a:bodyPr>
          <a:lstStyle/>
          <a:p>
            <a:r>
              <a:rPr kumimoji="1" lang="ja-JP" altLang="en-US" sz="1400" dirty="0">
                <a:solidFill>
                  <a:srgbClr val="FF0000"/>
                </a:solidFill>
              </a:rPr>
              <a:t>一品平均単価</a:t>
            </a:r>
          </a:p>
        </p:txBody>
      </p:sp>
      <p:sp>
        <p:nvSpPr>
          <p:cNvPr id="24" name="テキスト ボックス 23">
            <a:extLst>
              <a:ext uri="{FF2B5EF4-FFF2-40B4-BE49-F238E27FC236}">
                <a16:creationId xmlns:a16="http://schemas.microsoft.com/office/drawing/2014/main" id="{AAC782A5-F19A-4E09-87DE-2AA8841B389A}"/>
              </a:ext>
            </a:extLst>
          </p:cNvPr>
          <p:cNvSpPr txBox="1"/>
          <p:nvPr/>
        </p:nvSpPr>
        <p:spPr>
          <a:xfrm>
            <a:off x="4391980" y="5170453"/>
            <a:ext cx="1584176" cy="307777"/>
          </a:xfrm>
          <a:prstGeom prst="rect">
            <a:avLst/>
          </a:prstGeom>
          <a:noFill/>
        </p:spPr>
        <p:txBody>
          <a:bodyPr wrap="square" rtlCol="0">
            <a:spAutoFit/>
          </a:bodyPr>
          <a:lstStyle/>
          <a:p>
            <a:r>
              <a:rPr kumimoji="1" lang="ja-JP" altLang="en-US" sz="1400" dirty="0">
                <a:solidFill>
                  <a:srgbClr val="FF0000"/>
                </a:solidFill>
              </a:rPr>
              <a:t>個数</a:t>
            </a:r>
          </a:p>
        </p:txBody>
      </p:sp>
    </p:spTree>
    <p:extLst>
      <p:ext uri="{BB962C8B-B14F-4D97-AF65-F5344CB8AC3E}">
        <p14:creationId xmlns:p14="http://schemas.microsoft.com/office/powerpoint/2010/main" val="18309291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39</a:t>
            </a:fld>
            <a:endParaRPr kumimoji="1" lang="ja-JP" altLang="en-US"/>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タイトル 1"/>
          <p:cNvSpPr>
            <a:spLocks noGrp="1"/>
          </p:cNvSpPr>
          <p:nvPr>
            <p:ph type="title"/>
          </p:nvPr>
        </p:nvSpPr>
        <p:spPr>
          <a:xfrm>
            <a:off x="529208" y="-99392"/>
            <a:ext cx="8229600" cy="914400"/>
          </a:xfrm>
        </p:spPr>
        <p:txBody>
          <a:bodyPr>
            <a:normAutofit/>
          </a:bodyPr>
          <a:lstStyle/>
          <a:p>
            <a:r>
              <a:rPr lang="ja-JP" altLang="en-US" b="1" dirty="0">
                <a:latin typeface="HG丸ｺﾞｼｯｸM-PRO" panose="020F0600000000000000" pitchFamily="50" charset="-128"/>
                <a:ea typeface="HG丸ｺﾞｼｯｸM-PRO" panose="020F0600000000000000" pitchFamily="50" charset="-128"/>
              </a:rPr>
              <a:t>　</a:t>
            </a:r>
            <a:r>
              <a:rPr lang="ja-JP" altLang="en-US" sz="2400" b="1" dirty="0">
                <a:latin typeface="HG丸ｺﾞｼｯｸM-PRO" panose="020F0600000000000000" pitchFamily="50" charset="-128"/>
                <a:ea typeface="HG丸ｺﾞｼｯｸM-PRO" panose="020F0600000000000000" pitchFamily="50" charset="-128"/>
              </a:rPr>
              <a:t>ＦＬコストについて</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11" name="正方形/長方形 10">
            <a:extLst>
              <a:ext uri="{FF2B5EF4-FFF2-40B4-BE49-F238E27FC236}">
                <a16:creationId xmlns:a16="http://schemas.microsoft.com/office/drawing/2014/main" id="{8DD5C02C-C3AF-475E-86AE-ECACE1674775}"/>
              </a:ext>
            </a:extLst>
          </p:cNvPr>
          <p:cNvSpPr/>
          <p:nvPr/>
        </p:nvSpPr>
        <p:spPr>
          <a:xfrm>
            <a:off x="986916" y="1159338"/>
            <a:ext cx="6969460" cy="2062103"/>
          </a:xfrm>
          <a:prstGeom prst="rect">
            <a:avLst/>
          </a:prstGeom>
        </p:spPr>
        <p:txBody>
          <a:bodyPr wrap="square">
            <a:spAutoFit/>
          </a:bodyPr>
          <a:lstStyle/>
          <a:p>
            <a:r>
              <a:rPr lang="ja-JP" altLang="en-US" dirty="0"/>
              <a:t>　</a:t>
            </a:r>
            <a:r>
              <a:rPr lang="ja-JP" altLang="en-US" sz="1100" dirty="0">
                <a:latin typeface="HG丸ｺﾞｼｯｸM-PRO" panose="020F0600000000000000" pitchFamily="50" charset="-128"/>
                <a:ea typeface="HG丸ｺﾞｼｯｸM-PRO" panose="020F0600000000000000" pitchFamily="50" charset="-128"/>
              </a:rPr>
              <a:t>原材料比率と人件費率は自社としての経営戦略要素が強く働くために自社の業態に合わせて標準原価率とあるべき人件費率を設定します。			</a:t>
            </a:r>
          </a:p>
          <a:p>
            <a:r>
              <a:rPr lang="ja-JP" altLang="en-US" sz="1100" dirty="0">
                <a:latin typeface="HG丸ｺﾞｼｯｸM-PRO" panose="020F0600000000000000" pitchFamily="50" charset="-128"/>
                <a:ea typeface="HG丸ｺﾞｼｯｸM-PRO" panose="020F0600000000000000" pitchFamily="50" charset="-128"/>
              </a:rPr>
              <a:t>このときに基準になるのが［ＦＬコスト」です。						</a:t>
            </a:r>
          </a:p>
          <a:p>
            <a:r>
              <a:rPr lang="ja-JP" altLang="en-US" sz="1100" dirty="0">
                <a:latin typeface="HG丸ｺﾞｼｯｸM-PRO" panose="020F0600000000000000" pitchFamily="50" charset="-128"/>
                <a:ea typeface="HG丸ｺﾞｼｯｸM-PRO" panose="020F0600000000000000" pitchFamily="50" charset="-128"/>
              </a:rPr>
              <a:t>Ｆとは、フードコスト</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原材料費）の頭文字、Ｌとはレーバーコスト（人件費）の頭文字を表し、その２つを足した数値がＦＬコストです。「プライムコスト」「原</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人」ということもあります。			</a:t>
            </a:r>
          </a:p>
          <a:p>
            <a:r>
              <a:rPr lang="ja-JP" altLang="en-US" sz="1100" dirty="0">
                <a:latin typeface="HG丸ｺﾞｼｯｸM-PRO" panose="020F0600000000000000" pitchFamily="50" charset="-128"/>
                <a:ea typeface="HG丸ｺﾞｼｯｸM-PRO" panose="020F0600000000000000" pitchFamily="50" charset="-128"/>
              </a:rPr>
              <a:t>ＦＬコストの基準値はフードサービス業の場合原則として６０％以内となります。</a:t>
            </a:r>
          </a:p>
          <a:p>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原価とは、</a:t>
            </a:r>
          </a:p>
          <a:p>
            <a:r>
              <a:rPr lang="ja-JP" altLang="en-US" sz="1100" dirty="0">
                <a:latin typeface="HG丸ｺﾞｼｯｸM-PRO" panose="020F0600000000000000" pitchFamily="50" charset="-128"/>
                <a:ea typeface="HG丸ｺﾞｼｯｸM-PRO" panose="020F0600000000000000" pitchFamily="50" charset="-128"/>
              </a:rPr>
              <a:t>お客さまに提供されたメニューの「食材」だけでなく、ロスなども含めた売り上げに対する割合になります。</a:t>
            </a:r>
          </a:p>
          <a:p>
            <a:r>
              <a:rPr lang="ja-JP" altLang="en-US" sz="1100" dirty="0">
                <a:latin typeface="HG丸ｺﾞｼｯｸM-PRO" panose="020F0600000000000000" pitchFamily="50" charset="-128"/>
                <a:ea typeface="HG丸ｺﾞｼｯｸM-PRO" panose="020F0600000000000000" pitchFamily="50" charset="-128"/>
              </a:rPr>
              <a:t>メニューを作るときにきちんと原価計算をしないといけません。</a:t>
            </a:r>
          </a:p>
          <a:p>
            <a:r>
              <a:rPr lang="ja-JP" altLang="en-US" sz="1100" dirty="0">
                <a:latin typeface="HG丸ｺﾞｼｯｸM-PRO" panose="020F0600000000000000" pitchFamily="50" charset="-128"/>
                <a:ea typeface="HG丸ｺﾞｼｯｸM-PRO" panose="020F0600000000000000" pitchFamily="50" charset="-128"/>
              </a:rPr>
              <a:t>原価率の計算方法</a:t>
            </a:r>
          </a:p>
        </p:txBody>
      </p:sp>
      <p:pic>
        <p:nvPicPr>
          <p:cNvPr id="13" name="図 12">
            <a:extLst>
              <a:ext uri="{FF2B5EF4-FFF2-40B4-BE49-F238E27FC236}">
                <a16:creationId xmlns:a16="http://schemas.microsoft.com/office/drawing/2014/main" id="{80299EDE-DCFD-4C04-B576-3951A384BF6C}"/>
              </a:ext>
            </a:extLst>
          </p:cNvPr>
          <p:cNvPicPr>
            <a:picLocks noChangeAspect="1"/>
          </p:cNvPicPr>
          <p:nvPr/>
        </p:nvPicPr>
        <p:blipFill>
          <a:blip r:embed="rId2"/>
          <a:stretch>
            <a:fillRect/>
          </a:stretch>
        </p:blipFill>
        <p:spPr>
          <a:xfrm>
            <a:off x="1185653" y="3140968"/>
            <a:ext cx="6190486" cy="1454060"/>
          </a:xfrm>
          <a:prstGeom prst="rect">
            <a:avLst/>
          </a:prstGeom>
        </p:spPr>
      </p:pic>
      <p:sp>
        <p:nvSpPr>
          <p:cNvPr id="2" name="テキスト ボックス 1">
            <a:extLst>
              <a:ext uri="{FF2B5EF4-FFF2-40B4-BE49-F238E27FC236}">
                <a16:creationId xmlns:a16="http://schemas.microsoft.com/office/drawing/2014/main" id="{8CF2D7CD-9BE7-4F8B-902E-A686369DB4A1}"/>
              </a:ext>
            </a:extLst>
          </p:cNvPr>
          <p:cNvSpPr txBox="1"/>
          <p:nvPr/>
        </p:nvSpPr>
        <p:spPr>
          <a:xfrm>
            <a:off x="1907704" y="3520784"/>
            <a:ext cx="1584176" cy="307777"/>
          </a:xfrm>
          <a:prstGeom prst="rect">
            <a:avLst/>
          </a:prstGeom>
          <a:noFill/>
        </p:spPr>
        <p:txBody>
          <a:bodyPr wrap="square" rtlCol="0">
            <a:spAutoFit/>
          </a:bodyPr>
          <a:lstStyle/>
          <a:p>
            <a:r>
              <a:rPr kumimoji="1" lang="ja-JP" altLang="en-US" sz="1400" dirty="0">
                <a:solidFill>
                  <a:srgbClr val="FF0000"/>
                </a:solidFill>
              </a:rPr>
              <a:t>前月棚卸高</a:t>
            </a:r>
          </a:p>
        </p:txBody>
      </p:sp>
      <p:sp>
        <p:nvSpPr>
          <p:cNvPr id="9" name="テキスト ボックス 8">
            <a:extLst>
              <a:ext uri="{FF2B5EF4-FFF2-40B4-BE49-F238E27FC236}">
                <a16:creationId xmlns:a16="http://schemas.microsoft.com/office/drawing/2014/main" id="{45E0A969-7E4E-4396-8AD2-514CEFE82CF0}"/>
              </a:ext>
            </a:extLst>
          </p:cNvPr>
          <p:cNvSpPr txBox="1"/>
          <p:nvPr/>
        </p:nvSpPr>
        <p:spPr>
          <a:xfrm>
            <a:off x="4675452" y="3502835"/>
            <a:ext cx="1584176" cy="307777"/>
          </a:xfrm>
          <a:prstGeom prst="rect">
            <a:avLst/>
          </a:prstGeom>
          <a:noFill/>
        </p:spPr>
        <p:txBody>
          <a:bodyPr wrap="square" rtlCol="0">
            <a:spAutoFit/>
          </a:bodyPr>
          <a:lstStyle/>
          <a:p>
            <a:r>
              <a:rPr kumimoji="1" lang="ja-JP" altLang="en-US" sz="1400" dirty="0">
                <a:solidFill>
                  <a:srgbClr val="FF0000"/>
                </a:solidFill>
              </a:rPr>
              <a:t>今月棚卸高</a:t>
            </a:r>
          </a:p>
        </p:txBody>
      </p:sp>
      <p:sp>
        <p:nvSpPr>
          <p:cNvPr id="10" name="テキスト ボックス 9">
            <a:extLst>
              <a:ext uri="{FF2B5EF4-FFF2-40B4-BE49-F238E27FC236}">
                <a16:creationId xmlns:a16="http://schemas.microsoft.com/office/drawing/2014/main" id="{C9945B18-BFC8-49CD-9176-DD2672EAA823}"/>
              </a:ext>
            </a:extLst>
          </p:cNvPr>
          <p:cNvSpPr txBox="1"/>
          <p:nvPr/>
        </p:nvSpPr>
        <p:spPr>
          <a:xfrm>
            <a:off x="3303127" y="3551150"/>
            <a:ext cx="1584176" cy="307777"/>
          </a:xfrm>
          <a:prstGeom prst="rect">
            <a:avLst/>
          </a:prstGeom>
          <a:noFill/>
        </p:spPr>
        <p:txBody>
          <a:bodyPr wrap="square" rtlCol="0">
            <a:spAutoFit/>
          </a:bodyPr>
          <a:lstStyle/>
          <a:p>
            <a:r>
              <a:rPr kumimoji="1" lang="ja-JP" altLang="en-US" sz="1400" dirty="0">
                <a:solidFill>
                  <a:srgbClr val="FF0000"/>
                </a:solidFill>
              </a:rPr>
              <a:t>今月仕入高</a:t>
            </a:r>
          </a:p>
        </p:txBody>
      </p:sp>
      <p:sp>
        <p:nvSpPr>
          <p:cNvPr id="3" name="正方形/長方形 2">
            <a:extLst>
              <a:ext uri="{FF2B5EF4-FFF2-40B4-BE49-F238E27FC236}">
                <a16:creationId xmlns:a16="http://schemas.microsoft.com/office/drawing/2014/main" id="{7AA00D8C-7A62-4F88-9EE3-C7601B7084CA}"/>
              </a:ext>
            </a:extLst>
          </p:cNvPr>
          <p:cNvSpPr/>
          <p:nvPr/>
        </p:nvSpPr>
        <p:spPr>
          <a:xfrm>
            <a:off x="808258" y="4778126"/>
            <a:ext cx="7950550" cy="954107"/>
          </a:xfrm>
          <a:prstGeom prst="rect">
            <a:avLst/>
          </a:prstGeom>
        </p:spPr>
        <p:txBody>
          <a:bodyPr wrap="square">
            <a:spAutoFit/>
          </a:bodyPr>
          <a:lstStyle/>
          <a:p>
            <a:r>
              <a:rPr lang="ja-JP" altLang="ja-JP" sz="1400"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言葉の説明</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400"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　　</a:t>
            </a:r>
            <a:r>
              <a:rPr lang="ja-JP" altLang="en-US" sz="1400"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前月棚卸高</a:t>
            </a:r>
            <a:r>
              <a:rPr lang="ja-JP" altLang="ja-JP" sz="1400"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　　　　　　　　・・・　前月末に残っていたもので今月使ったもの</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400"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　　</a:t>
            </a:r>
            <a:r>
              <a:rPr lang="ja-JP" altLang="en-US" sz="1400"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今月棚卸高</a:t>
            </a:r>
            <a:r>
              <a:rPr lang="ja-JP" altLang="ja-JP" sz="1400"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　　　　　　　　・・・　今月末に残ってたもので来月使えるもの</a:t>
            </a:r>
            <a:endParaRPr lang="ja-JP" altLang="ja-JP" sz="14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1400" kern="0" dirty="0">
                <a:solidFill>
                  <a:srgbClr val="000000"/>
                </a:solidFill>
                <a:ea typeface="HG丸ｺﾞｼｯｸM-PRO" panose="020F0600000000000000" pitchFamily="50" charset="-128"/>
                <a:cs typeface="HG丸ｺﾞｼｯｸM-PRO" panose="020F0600000000000000" pitchFamily="50" charset="-128"/>
              </a:rPr>
              <a:t>　　</a:t>
            </a:r>
            <a:r>
              <a:rPr lang="ja-JP" altLang="en-US" sz="1400" kern="0" dirty="0">
                <a:solidFill>
                  <a:srgbClr val="000000"/>
                </a:solidFill>
                <a:ea typeface="HG丸ｺﾞｼｯｸM-PRO" panose="020F0600000000000000" pitchFamily="50" charset="-128"/>
                <a:cs typeface="HG丸ｺﾞｼｯｸM-PRO" panose="020F0600000000000000" pitchFamily="50" charset="-128"/>
              </a:rPr>
              <a:t>今月</a:t>
            </a:r>
            <a:r>
              <a:rPr lang="ja-JP" altLang="ja-JP" sz="1400" kern="0" dirty="0">
                <a:solidFill>
                  <a:srgbClr val="000000"/>
                </a:solidFill>
                <a:ea typeface="HG丸ｺﾞｼｯｸM-PRO" panose="020F0600000000000000" pitchFamily="50" charset="-128"/>
                <a:cs typeface="HG丸ｺﾞｼｯｸM-PRO" panose="020F0600000000000000" pitchFamily="50" charset="-128"/>
              </a:rPr>
              <a:t>仕入</a:t>
            </a:r>
            <a:r>
              <a:rPr lang="ja-JP" altLang="en-US" sz="1400" kern="0" dirty="0">
                <a:solidFill>
                  <a:srgbClr val="000000"/>
                </a:solidFill>
                <a:ea typeface="HG丸ｺﾞｼｯｸM-PRO" panose="020F0600000000000000" pitchFamily="50" charset="-128"/>
                <a:cs typeface="HG丸ｺﾞｼｯｸM-PRO" panose="020F0600000000000000" pitchFamily="50" charset="-128"/>
              </a:rPr>
              <a:t>高</a:t>
            </a:r>
            <a:r>
              <a:rPr lang="ja-JP" altLang="ja-JP" sz="1400" kern="0" dirty="0">
                <a:solidFill>
                  <a:srgbClr val="000000"/>
                </a:solidFill>
                <a:ea typeface="HG丸ｺﾞｼｯｸM-PRO" panose="020F0600000000000000" pitchFamily="50" charset="-128"/>
                <a:cs typeface="HG丸ｺﾞｼｯｸM-PRO" panose="020F0600000000000000" pitchFamily="50" charset="-128"/>
              </a:rPr>
              <a:t>　</a:t>
            </a:r>
            <a:r>
              <a:rPr lang="ja-JP" altLang="en-US" sz="1400" kern="0" dirty="0">
                <a:solidFill>
                  <a:srgbClr val="000000"/>
                </a:solidFill>
                <a:ea typeface="HG丸ｺﾞｼｯｸM-PRO" panose="020F0600000000000000" pitchFamily="50" charset="-128"/>
                <a:cs typeface="HG丸ｺﾞｼｯｸM-PRO" panose="020F0600000000000000" pitchFamily="50" charset="-128"/>
              </a:rPr>
              <a:t>　　</a:t>
            </a:r>
            <a:r>
              <a:rPr lang="ja-JP" altLang="ja-JP" sz="1400" kern="0" dirty="0">
                <a:solidFill>
                  <a:srgbClr val="000000"/>
                </a:solidFill>
                <a:ea typeface="HG丸ｺﾞｼｯｸM-PRO" panose="020F0600000000000000" pitchFamily="50" charset="-128"/>
                <a:cs typeface="HG丸ｺﾞｼｯｸM-PRO" panose="020F0600000000000000" pitchFamily="50" charset="-128"/>
              </a:rPr>
              <a:t>　　　　　・・・　今月の売上を作るために実際かかった仕入価格</a:t>
            </a:r>
            <a:endParaRPr lang="ja-JP" altLang="en-US" sz="1400" dirty="0"/>
          </a:p>
        </p:txBody>
      </p:sp>
    </p:spTree>
    <p:extLst>
      <p:ext uri="{BB962C8B-B14F-4D97-AF65-F5344CB8AC3E}">
        <p14:creationId xmlns:p14="http://schemas.microsoft.com/office/powerpoint/2010/main" val="165115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C53C79-F642-443F-868A-2B9FE8B48F4B}"/>
              </a:ext>
            </a:extLst>
          </p:cNvPr>
          <p:cNvSpPr>
            <a:spLocks noGrp="1"/>
          </p:cNvSpPr>
          <p:nvPr>
            <p:ph type="title"/>
          </p:nvPr>
        </p:nvSpPr>
        <p:spPr>
          <a:xfrm>
            <a:off x="796698" y="548640"/>
            <a:ext cx="7290054" cy="576104"/>
          </a:xfrm>
        </p:spPr>
        <p:txBody>
          <a:bodyPr>
            <a:normAutofit/>
          </a:bodyPr>
          <a:lstStyle/>
          <a:p>
            <a:r>
              <a:rPr kumimoji="1" lang="ja-JP" altLang="en-US" sz="2400" dirty="0">
                <a:latin typeface="HG丸ｺﾞｼｯｸM-PRO" panose="020F0600000000000000" pitchFamily="50" charset="-128"/>
                <a:ea typeface="HG丸ｺﾞｼｯｸM-PRO" panose="020F0600000000000000" pitchFamily="50" charset="-128"/>
              </a:rPr>
              <a:t>コンセプトマップを作成します。</a:t>
            </a:r>
          </a:p>
        </p:txBody>
      </p:sp>
      <p:sp>
        <p:nvSpPr>
          <p:cNvPr id="4" name="スライド番号プレースホルダー 3">
            <a:extLst>
              <a:ext uri="{FF2B5EF4-FFF2-40B4-BE49-F238E27FC236}">
                <a16:creationId xmlns:a16="http://schemas.microsoft.com/office/drawing/2014/main" id="{0C82A090-F6E8-49E5-AE0D-E1AA6B2F7C06}"/>
              </a:ext>
            </a:extLst>
          </p:cNvPr>
          <p:cNvSpPr>
            <a:spLocks noGrp="1"/>
          </p:cNvSpPr>
          <p:nvPr>
            <p:ph type="sldNum" sz="quarter" idx="12"/>
          </p:nvPr>
        </p:nvSpPr>
        <p:spPr/>
        <p:txBody>
          <a:bodyPr/>
          <a:lstStyle/>
          <a:p>
            <a:fld id="{E1D61334-AE3C-40AC-90EC-AEE9EF9F376E}" type="slidenum">
              <a:rPr kumimoji="1" lang="ja-JP" altLang="en-US" smtClean="0"/>
              <a:t>4</a:t>
            </a:fld>
            <a:endParaRPr kumimoji="1" lang="ja-JP" altLang="en-US"/>
          </a:p>
        </p:txBody>
      </p:sp>
      <p:cxnSp>
        <p:nvCxnSpPr>
          <p:cNvPr id="5" name="直線コネクタ 4">
            <a:extLst>
              <a:ext uri="{FF2B5EF4-FFF2-40B4-BE49-F238E27FC236}">
                <a16:creationId xmlns:a16="http://schemas.microsoft.com/office/drawing/2014/main" id="{AFFB4508-1885-4DC3-B4A8-409A5C6119A5}"/>
              </a:ext>
            </a:extLst>
          </p:cNvPr>
          <p:cNvCxnSpPr/>
          <p:nvPr/>
        </p:nvCxnSpPr>
        <p:spPr>
          <a:xfrm>
            <a:off x="611560" y="1196752"/>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タイトル 1">
            <a:extLst>
              <a:ext uri="{FF2B5EF4-FFF2-40B4-BE49-F238E27FC236}">
                <a16:creationId xmlns:a16="http://schemas.microsoft.com/office/drawing/2014/main" id="{0F665B88-7BFC-4879-8E25-AF551CCDF3C8}"/>
              </a:ext>
            </a:extLst>
          </p:cNvPr>
          <p:cNvSpPr txBox="1">
            <a:spLocks/>
          </p:cNvSpPr>
          <p:nvPr/>
        </p:nvSpPr>
        <p:spPr>
          <a:xfrm>
            <a:off x="755576" y="1340748"/>
            <a:ext cx="7290054" cy="576104"/>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kumimoji="1" sz="4400" kern="1200" cap="all" spc="100" baseline="0">
                <a:solidFill>
                  <a:schemeClr val="tx1">
                    <a:lumMod val="95000"/>
                    <a:lumOff val="5000"/>
                  </a:schemeClr>
                </a:solidFill>
                <a:latin typeface="+mj-lt"/>
                <a:ea typeface="+mj-ea"/>
                <a:cs typeface="+mj-cs"/>
              </a:defRPr>
            </a:lvl1pPr>
          </a:lstStyle>
          <a:p>
            <a:r>
              <a:rPr lang="ja-JP" altLang="en-US" sz="1400" dirty="0">
                <a:latin typeface="HG丸ｺﾞｼｯｸM-PRO" panose="020F0600000000000000" pitchFamily="50" charset="-128"/>
                <a:ea typeface="HG丸ｺﾞｼｯｸM-PRO" panose="020F0600000000000000" pitchFamily="50" charset="-128"/>
              </a:rPr>
              <a:t>最終的には、このようなマップを作り上げます。</a:t>
            </a:r>
          </a:p>
        </p:txBody>
      </p:sp>
      <p:pic>
        <p:nvPicPr>
          <p:cNvPr id="9" name="コンテンツ プレースホルダー 8">
            <a:extLst>
              <a:ext uri="{FF2B5EF4-FFF2-40B4-BE49-F238E27FC236}">
                <a16:creationId xmlns:a16="http://schemas.microsoft.com/office/drawing/2014/main" id="{796872A9-944C-4F2C-8432-CEE524C25979}"/>
              </a:ext>
            </a:extLst>
          </p:cNvPr>
          <p:cNvPicPr>
            <a:picLocks noGrp="1" noChangeAspect="1"/>
          </p:cNvPicPr>
          <p:nvPr>
            <p:ph idx="1"/>
          </p:nvPr>
        </p:nvPicPr>
        <p:blipFill>
          <a:blip r:embed="rId2"/>
          <a:stretch>
            <a:fillRect/>
          </a:stretch>
        </p:blipFill>
        <p:spPr>
          <a:xfrm>
            <a:off x="1043608" y="1916852"/>
            <a:ext cx="6313306" cy="4022725"/>
          </a:xfrm>
          <a:prstGeom prst="rect">
            <a:avLst/>
          </a:prstGeom>
        </p:spPr>
      </p:pic>
    </p:spTree>
    <p:extLst>
      <p:ext uri="{BB962C8B-B14F-4D97-AF65-F5344CB8AC3E}">
        <p14:creationId xmlns:p14="http://schemas.microsoft.com/office/powerpoint/2010/main" val="3409268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40</a:t>
            </a:fld>
            <a:endParaRPr kumimoji="1" lang="ja-JP" altLang="en-US"/>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タイトル 1"/>
          <p:cNvSpPr>
            <a:spLocks noGrp="1"/>
          </p:cNvSpPr>
          <p:nvPr>
            <p:ph type="title"/>
          </p:nvPr>
        </p:nvSpPr>
        <p:spPr>
          <a:xfrm>
            <a:off x="529208" y="-99392"/>
            <a:ext cx="8229600" cy="914400"/>
          </a:xfrm>
        </p:spPr>
        <p:txBody>
          <a:bodyPr>
            <a:normAutofit/>
          </a:bodyPr>
          <a:lstStyle/>
          <a:p>
            <a:r>
              <a:rPr lang="ja-JP" altLang="en-US" b="1" dirty="0">
                <a:latin typeface="HG丸ｺﾞｼｯｸM-PRO" panose="020F0600000000000000" pitchFamily="50" charset="-128"/>
                <a:ea typeface="HG丸ｺﾞｼｯｸM-PRO" panose="020F0600000000000000" pitchFamily="50" charset="-128"/>
              </a:rPr>
              <a:t>　</a:t>
            </a:r>
            <a:r>
              <a:rPr lang="ja-JP" altLang="en-US" sz="2400" b="1" dirty="0">
                <a:latin typeface="HG丸ｺﾞｼｯｸM-PRO" panose="020F0600000000000000" pitchFamily="50" charset="-128"/>
                <a:ea typeface="HG丸ｺﾞｼｯｸM-PRO" panose="020F0600000000000000" pitchFamily="50" charset="-128"/>
              </a:rPr>
              <a:t>ＦＬコストについて</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3" name="正方形/長方形 2">
            <a:extLst>
              <a:ext uri="{FF2B5EF4-FFF2-40B4-BE49-F238E27FC236}">
                <a16:creationId xmlns:a16="http://schemas.microsoft.com/office/drawing/2014/main" id="{B1FD6C0A-DDF2-4726-B219-59CEF3586574}"/>
              </a:ext>
            </a:extLst>
          </p:cNvPr>
          <p:cNvSpPr/>
          <p:nvPr/>
        </p:nvSpPr>
        <p:spPr>
          <a:xfrm>
            <a:off x="827584" y="1385041"/>
            <a:ext cx="7128792" cy="2174954"/>
          </a:xfrm>
          <a:prstGeom prst="rect">
            <a:avLst/>
          </a:prstGeom>
        </p:spPr>
        <p:txBody>
          <a:bodyPr wrap="square">
            <a:spAutoFit/>
          </a:bodyPr>
          <a:lstStyle/>
          <a:p>
            <a:r>
              <a:rPr lang="ja-JP" altLang="ja-JP" sz="1600"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人件費は、売り上げに対して使用した人件費のトータルをいいます。</a:t>
            </a:r>
            <a:endParaRPr lang="ja-JP" altLang="ja-JP" sz="1600" kern="100" dirty="0">
              <a:latin typeface="Century" panose="02040604050505020304" pitchFamily="18" charset="0"/>
              <a:ea typeface="ＭＳ 明朝" panose="02020609040205080304" pitchFamily="17" charset="-128"/>
              <a:cs typeface="Times New Roman" panose="02020603050405020304" pitchFamily="18" charset="0"/>
            </a:endParaRPr>
          </a:p>
          <a:p>
            <a:pPr indent="139700" algn="just">
              <a:lnSpc>
                <a:spcPts val="2000"/>
              </a:lnSpc>
              <a:spcAft>
                <a:spcPts val="0"/>
              </a:spcAft>
            </a:pPr>
            <a:r>
              <a:rPr lang="ja-JP" altLang="ja-JP" kern="100" dirty="0">
                <a:latin typeface="Century" panose="02040604050505020304" pitchFamily="18" charset="0"/>
                <a:cs typeface="Times New Roman" panose="02020603050405020304" pitchFamily="18" charset="0"/>
              </a:rPr>
              <a:t>人件費をコントロールすることは利益を生み出すために重要です。</a:t>
            </a:r>
            <a:endParaRPr lang="ja-JP" altLang="ja-JP" sz="1600" kern="100" dirty="0">
              <a:latin typeface="Century" panose="02040604050505020304" pitchFamily="18" charset="0"/>
              <a:ea typeface="ＭＳ 明朝" panose="02020609040205080304" pitchFamily="17" charset="-128"/>
              <a:cs typeface="Times New Roman" panose="02020603050405020304" pitchFamily="18" charset="0"/>
            </a:endParaRPr>
          </a:p>
          <a:p>
            <a:pPr indent="139700" algn="just">
              <a:lnSpc>
                <a:spcPts val="2000"/>
              </a:lnSpc>
              <a:spcAft>
                <a:spcPts val="0"/>
              </a:spcAft>
            </a:pPr>
            <a:r>
              <a:rPr lang="ja-JP" altLang="ja-JP" kern="100" dirty="0">
                <a:latin typeface="Century" panose="02040604050505020304" pitchFamily="18" charset="0"/>
                <a:cs typeface="Times New Roman" panose="02020603050405020304" pitchFamily="18" charset="0"/>
              </a:rPr>
              <a:t>客数は曜日や時間によって常に変動します。もし混雑時にスタッフが少なければ、サービスが低下して</a:t>
            </a:r>
            <a:endParaRPr lang="ja-JP" altLang="ja-JP" sz="1600" kern="100" dirty="0">
              <a:latin typeface="Century" panose="02040604050505020304" pitchFamily="18" charset="0"/>
              <a:ea typeface="ＭＳ 明朝" panose="02020609040205080304" pitchFamily="17" charset="-128"/>
              <a:cs typeface="Times New Roman" panose="02020603050405020304" pitchFamily="18" charset="0"/>
            </a:endParaRPr>
          </a:p>
          <a:p>
            <a:pPr indent="139700" algn="just">
              <a:lnSpc>
                <a:spcPts val="2000"/>
              </a:lnSpc>
              <a:spcAft>
                <a:spcPts val="0"/>
              </a:spcAft>
            </a:pPr>
            <a:r>
              <a:rPr lang="ja-JP" altLang="ja-JP" kern="100" dirty="0">
                <a:latin typeface="Century" panose="02040604050505020304" pitchFamily="18" charset="0"/>
                <a:cs typeface="Times New Roman" panose="02020603050405020304" pitchFamily="18" charset="0"/>
              </a:rPr>
              <a:t>お客様は不満を持つ恐れがあります。一方、暇な時にスタッフが多ければ、無駄な人件費が生じてしま</a:t>
            </a:r>
            <a:endParaRPr lang="ja-JP" altLang="ja-JP" sz="1600"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dirty="0"/>
              <a:t>います。そのため、適正な人員を配置したシフト表（人員計画表）の作成が求められます</a:t>
            </a:r>
            <a:endParaRPr lang="ja-JP" altLang="en-US" dirty="0"/>
          </a:p>
        </p:txBody>
      </p:sp>
      <p:sp>
        <p:nvSpPr>
          <p:cNvPr id="5" name="正方形/長方形 4">
            <a:extLst>
              <a:ext uri="{FF2B5EF4-FFF2-40B4-BE49-F238E27FC236}">
                <a16:creationId xmlns:a16="http://schemas.microsoft.com/office/drawing/2014/main" id="{A042AF7F-50B1-4B41-88B2-AF3E1C4439AC}"/>
              </a:ext>
            </a:extLst>
          </p:cNvPr>
          <p:cNvSpPr/>
          <p:nvPr/>
        </p:nvSpPr>
        <p:spPr>
          <a:xfrm>
            <a:off x="901056" y="3717032"/>
            <a:ext cx="7857752" cy="923330"/>
          </a:xfrm>
          <a:prstGeom prst="rect">
            <a:avLst/>
          </a:prstGeom>
        </p:spPr>
        <p:txBody>
          <a:bodyPr wrap="square">
            <a:spAutoFit/>
          </a:bodyPr>
          <a:lstStyle/>
          <a:p>
            <a:r>
              <a:rPr lang="ja-JP" altLang="en-US"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計算例</a:t>
            </a:r>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）売上</a:t>
            </a:r>
            <a:r>
              <a:rPr lang="en-US"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150000</a:t>
            </a:r>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円　アルバイト人件費　</a:t>
            </a:r>
            <a:r>
              <a:rPr lang="en-US"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32000</a:t>
            </a:r>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円　社員人件費</a:t>
            </a:r>
            <a:r>
              <a:rPr lang="en-US"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8000</a:t>
            </a:r>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円</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　　人件費トータル　</a:t>
            </a:r>
            <a:r>
              <a:rPr lang="en-US"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40000</a:t>
            </a:r>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円　</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　　人件費率＝　人件費</a:t>
            </a:r>
            <a:r>
              <a:rPr lang="en-US"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40000</a:t>
            </a:r>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円÷</a:t>
            </a:r>
            <a:r>
              <a:rPr lang="en-US"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150000</a:t>
            </a:r>
            <a:r>
              <a:rPr lang="ja-JP" altLang="ja-JP" kern="0" dirty="0">
                <a:solidFill>
                  <a:srgbClr val="000000"/>
                </a:solidFill>
                <a:latin typeface="Century" panose="02040604050505020304" pitchFamily="18" charset="0"/>
                <a:ea typeface="HG丸ｺﾞｼｯｸM-PRO" panose="020F0600000000000000" pitchFamily="50" charset="-128"/>
                <a:cs typeface="HG丸ｺﾞｼｯｸM-PRO" panose="020F0600000000000000" pitchFamily="50" charset="-128"/>
              </a:rPr>
              <a:t>円＝２６．７％</a:t>
            </a:r>
            <a:endParaRPr lang="ja-JP" altLang="ja-JP" kern="100" dirty="0">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031854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41</a:t>
            </a:fld>
            <a:endParaRPr kumimoji="1" lang="ja-JP" altLang="en-US"/>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タイトル 1"/>
          <p:cNvSpPr>
            <a:spLocks noGrp="1"/>
          </p:cNvSpPr>
          <p:nvPr>
            <p:ph type="title"/>
          </p:nvPr>
        </p:nvSpPr>
        <p:spPr>
          <a:xfrm>
            <a:off x="529208" y="-99392"/>
            <a:ext cx="8229600" cy="914400"/>
          </a:xfrm>
        </p:spPr>
        <p:txBody>
          <a:bodyPr>
            <a:normAutofit/>
          </a:bodyPr>
          <a:lstStyle/>
          <a:p>
            <a:r>
              <a:rPr lang="ja-JP" altLang="en-US" b="1" dirty="0">
                <a:latin typeface="HG丸ｺﾞｼｯｸM-PRO" panose="020F0600000000000000" pitchFamily="50" charset="-128"/>
                <a:ea typeface="HG丸ｺﾞｼｯｸM-PRO" panose="020F0600000000000000" pitchFamily="50" charset="-128"/>
              </a:rPr>
              <a:t>　</a:t>
            </a:r>
            <a:r>
              <a:rPr lang="ja-JP" altLang="en-US" sz="2400" b="1" dirty="0">
                <a:latin typeface="HG丸ｺﾞｼｯｸM-PRO" panose="020F0600000000000000" pitchFamily="50" charset="-128"/>
                <a:ea typeface="HG丸ｺﾞｼｯｸM-PRO" panose="020F0600000000000000" pitchFamily="50" charset="-128"/>
              </a:rPr>
              <a:t>損益計算書とは</a:t>
            </a:r>
            <a:endParaRPr kumimoji="1" lang="ja-JP" altLang="en-US" sz="2400" dirty="0">
              <a:latin typeface="HG丸ｺﾞｼｯｸM-PRO" panose="020F0600000000000000" pitchFamily="50" charset="-128"/>
              <a:ea typeface="HG丸ｺﾞｼｯｸM-PRO" panose="020F0600000000000000" pitchFamily="50" charset="-128"/>
            </a:endParaRPr>
          </a:p>
        </p:txBody>
      </p:sp>
      <p:pic>
        <p:nvPicPr>
          <p:cNvPr id="2050" name="図 27">
            <a:extLst>
              <a:ext uri="{FF2B5EF4-FFF2-40B4-BE49-F238E27FC236}">
                <a16:creationId xmlns:a16="http://schemas.microsoft.com/office/drawing/2014/main" id="{75DF02D7-2D1E-463A-9001-6166362DDC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980728"/>
            <a:ext cx="2911475" cy="279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a:extLst>
              <a:ext uri="{FF2B5EF4-FFF2-40B4-BE49-F238E27FC236}">
                <a16:creationId xmlns:a16="http://schemas.microsoft.com/office/drawing/2014/main" id="{0ED6B4E4-846D-4403-924A-1D86E06F3E5D}"/>
              </a:ext>
            </a:extLst>
          </p:cNvPr>
          <p:cNvSpPr/>
          <p:nvPr/>
        </p:nvSpPr>
        <p:spPr>
          <a:xfrm>
            <a:off x="687508" y="1394309"/>
            <a:ext cx="7776864" cy="4662815"/>
          </a:xfrm>
          <a:prstGeom prst="rect">
            <a:avLst/>
          </a:prstGeom>
        </p:spPr>
        <p:txBody>
          <a:bodyPr wrap="square">
            <a:spAutoFit/>
          </a:bodyPr>
          <a:lstStyle/>
          <a:p>
            <a:pPr>
              <a:spcAft>
                <a:spcPts val="0"/>
              </a:spcAft>
            </a:pPr>
            <a:r>
              <a:rPr lang="ja-JP" altLang="ja-JP" sz="11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経費とは</a:t>
            </a:r>
          </a:p>
          <a:p>
            <a:pPr>
              <a:spcAft>
                <a:spcPts val="0"/>
              </a:spcAft>
            </a:pPr>
            <a:r>
              <a:rPr lang="en-US" altLang="ja-JP" sz="11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a:t>
            </a:r>
            <a:endParaRPr lang="ja-JP" altLang="ja-JP" sz="110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indent="133350"/>
            <a:r>
              <a:rPr lang="ja-JP"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◎変動費・・・・</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3350"/>
            <a:r>
              <a:rPr lang="en-US"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3350"/>
            <a:r>
              <a:rPr lang="en-US"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a:t>
            </a:r>
          </a:p>
          <a:p>
            <a:pPr indent="133350"/>
            <a:endParaRPr lang="en-US" altLang="ja-JP" sz="1100" kern="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3350"/>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en-US"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3350"/>
            <a:r>
              <a:rPr lang="ja-JP"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◎固定費・・・・</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3350"/>
            <a:r>
              <a:rPr lang="en-US"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3350"/>
            <a:endParaRPr lang="en-US"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indent="133350"/>
            <a:endParaRPr lang="en-US"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indent="133350"/>
            <a:endParaRPr lang="en-US"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indent="133350"/>
            <a:endParaRPr lang="en-US"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pPr indent="133350"/>
            <a:r>
              <a:rPr lang="en-US"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33350"/>
            <a:r>
              <a:rPr lang="en-US"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en-US"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◎初期投資（イニシャルコスト）・・・・</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ja-JP" sz="1100" kern="0"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　　　　　　　　　</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400050" indent="-400050" algn="just">
              <a:spcAft>
                <a:spcPts val="0"/>
              </a:spcAft>
            </a:pPr>
            <a:r>
              <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・人件費は、社員の給料や福利厚生費などとパート・アルバイトの必要時間数や時給、交通費などを算出し、売上に対してオペレーションが適切となるように設定されたもの</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400050" indent="-266700" algn="just">
              <a:spcAft>
                <a:spcPts val="0"/>
              </a:spcAft>
            </a:pPr>
            <a:r>
              <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・諸経費には、エネルギーコストや備品、消耗品、宣伝広告費などが含まれる</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400050" indent="-266700" algn="just">
              <a:spcAft>
                <a:spcPts val="0"/>
              </a:spcAft>
            </a:pPr>
            <a:r>
              <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・初期条件には、賃借料、支払利息、減価償却費などの合計です。これらは開店前に決まっている経費ですから初期条件と呼ぶことにしています。</a:t>
            </a: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spcAft>
                <a:spcPts val="0"/>
              </a:spcAft>
            </a:pPr>
            <a:r>
              <a:rPr lang="en-US"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66700" indent="-266700" algn="just">
              <a:spcAft>
                <a:spcPts val="0"/>
              </a:spcAft>
            </a:pPr>
            <a:r>
              <a:rPr lang="ja-JP" altLang="ja-JP" sz="11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損益計算書を大きくとらえた場合、原料費・人件費・諸経費が店長としてあなたが管理するものです。これらはお客さまの来店数により増加したり、減少する費用ととらえることが出来ます。</a:t>
            </a:r>
          </a:p>
        </p:txBody>
      </p:sp>
      <p:sp>
        <p:nvSpPr>
          <p:cNvPr id="3" name="正方形/長方形 2">
            <a:extLst>
              <a:ext uri="{FF2B5EF4-FFF2-40B4-BE49-F238E27FC236}">
                <a16:creationId xmlns:a16="http://schemas.microsoft.com/office/drawing/2014/main" id="{5F13AA4B-F547-4858-A9A0-56DEA8A4B345}"/>
              </a:ext>
            </a:extLst>
          </p:cNvPr>
          <p:cNvSpPr/>
          <p:nvPr/>
        </p:nvSpPr>
        <p:spPr>
          <a:xfrm>
            <a:off x="971600" y="3150061"/>
            <a:ext cx="5454352" cy="584775"/>
          </a:xfrm>
          <a:prstGeom prst="rect">
            <a:avLst/>
          </a:prstGeom>
        </p:spPr>
        <p:txBody>
          <a:bodyPr wrap="square">
            <a:spAutoFit/>
          </a:bodyPr>
          <a:lstStyle/>
          <a:p>
            <a:r>
              <a:rPr lang="ja-JP" altLang="en-US" sz="1600" dirty="0">
                <a:solidFill>
                  <a:srgbClr val="FF0000"/>
                </a:solidFill>
                <a:latin typeface="HG丸ｺﾞｼｯｸM-PRO" panose="020F0600000000000000" pitchFamily="50" charset="-128"/>
                <a:ea typeface="HG丸ｺﾞｼｯｸM-PRO" panose="020F0600000000000000" pitchFamily="50" charset="-128"/>
              </a:rPr>
              <a:t>・家賃・減価償却費・支払利息</a:t>
            </a:r>
            <a:br>
              <a:rPr lang="ja-JP" altLang="en-US" sz="1600" dirty="0">
                <a:solidFill>
                  <a:srgbClr val="FF0000"/>
                </a:solidFill>
                <a:latin typeface="HG丸ｺﾞｼｯｸM-PRO" panose="020F0600000000000000" pitchFamily="50" charset="-128"/>
                <a:ea typeface="HG丸ｺﾞｼｯｸM-PRO" panose="020F0600000000000000" pitchFamily="50" charset="-128"/>
              </a:rPr>
            </a:br>
            <a:r>
              <a:rPr lang="ja-JP" altLang="en-US" sz="1600" dirty="0">
                <a:solidFill>
                  <a:srgbClr val="FF0000"/>
                </a:solidFill>
                <a:latin typeface="HG丸ｺﾞｼｯｸM-PRO" panose="020F0600000000000000" pitchFamily="50" charset="-128"/>
                <a:ea typeface="HG丸ｺﾞｼｯｸM-PRO" panose="020F0600000000000000" pitchFamily="50" charset="-128"/>
              </a:rPr>
              <a:t>・リース料・本部費・固定契約料</a:t>
            </a:r>
          </a:p>
        </p:txBody>
      </p:sp>
      <p:sp>
        <p:nvSpPr>
          <p:cNvPr id="5" name="正方形/長方形 4">
            <a:extLst>
              <a:ext uri="{FF2B5EF4-FFF2-40B4-BE49-F238E27FC236}">
                <a16:creationId xmlns:a16="http://schemas.microsoft.com/office/drawing/2014/main" id="{A8C71E30-1558-4002-81C5-EC0692B24309}"/>
              </a:ext>
            </a:extLst>
          </p:cNvPr>
          <p:cNvSpPr/>
          <p:nvPr/>
        </p:nvSpPr>
        <p:spPr>
          <a:xfrm>
            <a:off x="971600" y="2039976"/>
            <a:ext cx="4572000" cy="523220"/>
          </a:xfrm>
          <a:prstGeom prst="rect">
            <a:avLst/>
          </a:prstGeom>
        </p:spPr>
        <p:txBody>
          <a:bodyPr>
            <a:spAutoFit/>
          </a:bodyPr>
          <a:lstStyle/>
          <a:p>
            <a:r>
              <a:rPr lang="ja-JP" altLang="en-US" sz="1400" dirty="0">
                <a:solidFill>
                  <a:srgbClr val="FF0000"/>
                </a:solidFill>
                <a:latin typeface="HG丸ｺﾞｼｯｸM-PRO" panose="020F0600000000000000" pitchFamily="50" charset="-128"/>
                <a:ea typeface="HG丸ｺﾞｼｯｸM-PRO" panose="020F0600000000000000" pitchFamily="50" charset="-128"/>
              </a:rPr>
              <a:t>・原価・人件費・光熱費・販促費・</a:t>
            </a:r>
            <a:r>
              <a:rPr lang="zh-TW" altLang="en-US" sz="1400" dirty="0">
                <a:solidFill>
                  <a:srgbClr val="FF0000"/>
                </a:solidFill>
                <a:latin typeface="HG丸ｺﾞｼｯｸM-PRO" panose="020F0600000000000000" pitchFamily="50" charset="-128"/>
                <a:ea typeface="HG丸ｺﾞｼｯｸM-PRO" panose="020F0600000000000000" pitchFamily="50" charset="-128"/>
              </a:rPr>
              <a:t>交通費</a:t>
            </a:r>
            <a:br>
              <a:rPr lang="zh-TW" altLang="en-US" sz="1400" dirty="0">
                <a:solidFill>
                  <a:srgbClr val="FF0000"/>
                </a:solidFill>
                <a:latin typeface="HG丸ｺﾞｼｯｸM-PRO" panose="020F0600000000000000" pitchFamily="50" charset="-128"/>
                <a:ea typeface="HG丸ｺﾞｼｯｸM-PRO" panose="020F0600000000000000" pitchFamily="50" charset="-128"/>
              </a:rPr>
            </a:br>
            <a:r>
              <a:rPr lang="ja-JP" altLang="en-US" sz="1400" dirty="0">
                <a:solidFill>
                  <a:srgbClr val="FF0000"/>
                </a:solidFill>
                <a:latin typeface="HG丸ｺﾞｼｯｸM-PRO" panose="020F0600000000000000" pitchFamily="50" charset="-128"/>
                <a:ea typeface="HG丸ｺﾞｼｯｸM-PRO" panose="020F0600000000000000" pitchFamily="50" charset="-128"/>
              </a:rPr>
              <a:t>・</a:t>
            </a:r>
            <a:r>
              <a:rPr lang="zh-TW" altLang="en-US" sz="1400" dirty="0">
                <a:solidFill>
                  <a:srgbClr val="FF0000"/>
                </a:solidFill>
                <a:latin typeface="HG丸ｺﾞｼｯｸM-PRO" panose="020F0600000000000000" pitchFamily="50" charset="-128"/>
                <a:ea typeface="HG丸ｺﾞｼｯｸM-PRO" panose="020F0600000000000000" pitchFamily="50" charset="-128"/>
              </a:rPr>
              <a:t>通信費</a:t>
            </a:r>
            <a:r>
              <a:rPr lang="ja-JP" altLang="en-US" sz="1400" dirty="0">
                <a:solidFill>
                  <a:srgbClr val="FF0000"/>
                </a:solidFill>
                <a:latin typeface="HG丸ｺﾞｼｯｸM-PRO" panose="020F0600000000000000" pitchFamily="50" charset="-128"/>
                <a:ea typeface="HG丸ｺﾞｼｯｸM-PRO" panose="020F0600000000000000" pitchFamily="50" charset="-128"/>
              </a:rPr>
              <a:t>・</a:t>
            </a:r>
            <a:r>
              <a:rPr lang="zh-TW" altLang="en-US" sz="1400" dirty="0">
                <a:solidFill>
                  <a:srgbClr val="FF0000"/>
                </a:solidFill>
                <a:latin typeface="HG丸ｺﾞｼｯｸM-PRO" panose="020F0600000000000000" pitchFamily="50" charset="-128"/>
                <a:ea typeface="HG丸ｺﾞｼｯｸM-PRO" panose="020F0600000000000000" pitchFamily="50" charset="-128"/>
              </a:rPr>
              <a:t>消耗品費</a:t>
            </a:r>
            <a:r>
              <a:rPr lang="ja-JP" altLang="en-US" sz="1400" dirty="0">
                <a:solidFill>
                  <a:srgbClr val="FF0000"/>
                </a:solidFill>
                <a:latin typeface="HG丸ｺﾞｼｯｸM-PRO" panose="020F0600000000000000" pitchFamily="50" charset="-128"/>
                <a:ea typeface="HG丸ｺﾞｼｯｸM-PRO" panose="020F0600000000000000" pitchFamily="50" charset="-128"/>
              </a:rPr>
              <a:t>・</a:t>
            </a:r>
            <a:r>
              <a:rPr lang="zh-TW" altLang="en-US" sz="1400" dirty="0">
                <a:solidFill>
                  <a:srgbClr val="FF0000"/>
                </a:solidFill>
                <a:latin typeface="HG丸ｺﾞｼｯｸM-PRO" panose="020F0600000000000000" pitchFamily="50" charset="-128"/>
                <a:ea typeface="HG丸ｺﾞｼｯｸM-PRO" panose="020F0600000000000000" pitchFamily="50" charset="-128"/>
              </a:rPr>
              <a:t>修繕費</a:t>
            </a:r>
            <a:r>
              <a:rPr lang="ja-JP" altLang="en-US" sz="1400" dirty="0">
                <a:solidFill>
                  <a:srgbClr val="FF0000"/>
                </a:solidFill>
                <a:latin typeface="HG丸ｺﾞｼｯｸM-PRO" panose="020F0600000000000000" pitchFamily="50" charset="-128"/>
                <a:ea typeface="HG丸ｺﾞｼｯｸM-PRO" panose="020F0600000000000000" pitchFamily="50" charset="-128"/>
              </a:rPr>
              <a:t>・</a:t>
            </a:r>
            <a:r>
              <a:rPr lang="zh-TW" altLang="en-US" sz="1400" dirty="0">
                <a:solidFill>
                  <a:srgbClr val="FF0000"/>
                </a:solidFill>
                <a:latin typeface="HG丸ｺﾞｼｯｸM-PRO" panose="020F0600000000000000" pitchFamily="50" charset="-128"/>
                <a:ea typeface="HG丸ｺﾞｼｯｸM-PRO" panose="020F0600000000000000" pitchFamily="50" charset="-128"/>
              </a:rPr>
              <a:t>福利厚生費</a:t>
            </a:r>
            <a:r>
              <a:rPr lang="ja-JP" altLang="en-US" sz="1400" dirty="0">
                <a:solidFill>
                  <a:srgbClr val="FF0000"/>
                </a:solidFill>
                <a:latin typeface="HG丸ｺﾞｼｯｸM-PRO" panose="020F0600000000000000" pitchFamily="50" charset="-128"/>
                <a:ea typeface="HG丸ｺﾞｼｯｸM-PRO" panose="020F0600000000000000" pitchFamily="50" charset="-128"/>
              </a:rPr>
              <a:t>・</a:t>
            </a:r>
            <a:r>
              <a:rPr lang="zh-TW" altLang="en-US" sz="1400" dirty="0">
                <a:solidFill>
                  <a:srgbClr val="FF0000"/>
                </a:solidFill>
                <a:latin typeface="HG丸ｺﾞｼｯｸM-PRO" panose="020F0600000000000000" pitchFamily="50" charset="-128"/>
                <a:ea typeface="HG丸ｺﾞｼｯｸM-PRO" panose="020F0600000000000000" pitchFamily="50" charset="-128"/>
              </a:rPr>
              <a:t>租税公課</a:t>
            </a:r>
            <a:endParaRPr lang="ja-JP" altLang="en-US" sz="1400"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7462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42</a:t>
            </a:fld>
            <a:endParaRPr kumimoji="1" lang="ja-JP" altLang="en-US"/>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タイトル 1"/>
          <p:cNvSpPr>
            <a:spLocks noGrp="1"/>
          </p:cNvSpPr>
          <p:nvPr>
            <p:ph type="title"/>
          </p:nvPr>
        </p:nvSpPr>
        <p:spPr>
          <a:xfrm>
            <a:off x="529208" y="128994"/>
            <a:ext cx="8229600" cy="914400"/>
          </a:xfrm>
        </p:spPr>
        <p:txBody>
          <a:bodyPr>
            <a:normAutofit fontScale="90000"/>
          </a:bodyPr>
          <a:lstStyle/>
          <a:p>
            <a:r>
              <a:rPr lang="ja-JP" altLang="en-US" b="1" dirty="0">
                <a:latin typeface="HG丸ｺﾞｼｯｸM-PRO" panose="020F0600000000000000" pitchFamily="50" charset="-128"/>
                <a:ea typeface="HG丸ｺﾞｼｯｸM-PRO" panose="020F0600000000000000" pitchFamily="50" charset="-128"/>
              </a:rPr>
              <a:t>　</a:t>
            </a:r>
            <a:r>
              <a:rPr lang="ja-JP" altLang="en-US" sz="2700" b="1" dirty="0">
                <a:latin typeface="HG丸ｺﾞｼｯｸM-PRO" panose="020F0600000000000000" pitchFamily="50" charset="-128"/>
                <a:ea typeface="HG丸ｺﾞｼｯｸM-PRO" panose="020F0600000000000000" pitchFamily="50" charset="-128"/>
              </a:rPr>
              <a:t>その他　　　必要書類</a:t>
            </a:r>
            <a:br>
              <a:rPr lang="ja-JP" altLang="ja-JP" dirty="0"/>
            </a:b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2" name="正方形/長方形 1">
            <a:extLst>
              <a:ext uri="{FF2B5EF4-FFF2-40B4-BE49-F238E27FC236}">
                <a16:creationId xmlns:a16="http://schemas.microsoft.com/office/drawing/2014/main" id="{0827601A-8044-450A-B799-1167E8C9A2CC}"/>
              </a:ext>
            </a:extLst>
          </p:cNvPr>
          <p:cNvSpPr/>
          <p:nvPr/>
        </p:nvSpPr>
        <p:spPr>
          <a:xfrm>
            <a:off x="1043608" y="1217892"/>
            <a:ext cx="6912768" cy="4247317"/>
          </a:xfrm>
          <a:prstGeom prst="rect">
            <a:avLst/>
          </a:prstGeom>
        </p:spPr>
        <p:txBody>
          <a:bodyPr wrap="square">
            <a:spAutoFit/>
          </a:bodyPr>
          <a:lstStyle/>
          <a:p>
            <a:r>
              <a:rPr lang="ja-JP" altLang="en-US" dirty="0"/>
              <a:t>営業</a:t>
            </a:r>
            <a:r>
              <a:rPr lang="ja-JP" altLang="ja-JP" dirty="0"/>
              <a:t>日報</a:t>
            </a:r>
          </a:p>
          <a:p>
            <a:r>
              <a:rPr lang="ja-JP" altLang="ja-JP" dirty="0"/>
              <a:t>ワークシート</a:t>
            </a:r>
          </a:p>
          <a:p>
            <a:r>
              <a:rPr lang="ja-JP" altLang="ja-JP" dirty="0"/>
              <a:t>衛生チェック表</a:t>
            </a:r>
          </a:p>
          <a:p>
            <a:r>
              <a:rPr lang="ja-JP" altLang="ja-JP" dirty="0"/>
              <a:t>仕入れ月報</a:t>
            </a:r>
          </a:p>
          <a:p>
            <a:r>
              <a:rPr lang="ja-JP" altLang="ja-JP" dirty="0"/>
              <a:t>棚卸し表</a:t>
            </a:r>
          </a:p>
          <a:p>
            <a:r>
              <a:rPr lang="ja-JP" altLang="ja-JP" dirty="0"/>
              <a:t>損益計算書</a:t>
            </a:r>
          </a:p>
          <a:p>
            <a:r>
              <a:rPr lang="ja-JP" altLang="ja-JP" dirty="0"/>
              <a:t>行動計画書</a:t>
            </a:r>
          </a:p>
          <a:p>
            <a:r>
              <a:rPr lang="ja-JP" altLang="ja-JP" dirty="0"/>
              <a:t>小口管理票</a:t>
            </a:r>
          </a:p>
          <a:p>
            <a:r>
              <a:rPr lang="ja-JP" altLang="ja-JP" dirty="0"/>
              <a:t>クレーム対応表</a:t>
            </a:r>
          </a:p>
          <a:p>
            <a:r>
              <a:rPr lang="ja-JP" altLang="ja-JP" dirty="0"/>
              <a:t>トイレチェック表</a:t>
            </a:r>
          </a:p>
          <a:p>
            <a:r>
              <a:rPr lang="ja-JP" altLang="ja-JP" dirty="0"/>
              <a:t>ハウスルール</a:t>
            </a:r>
          </a:p>
          <a:p>
            <a:r>
              <a:rPr lang="ja-JP" altLang="ja-JP" dirty="0"/>
              <a:t>マニュアル</a:t>
            </a:r>
          </a:p>
          <a:p>
            <a:r>
              <a:rPr lang="ja-JP" altLang="en-US" dirty="0"/>
              <a:t>労働契約書</a:t>
            </a:r>
            <a:endParaRPr lang="ja-JP" altLang="ja-JP" dirty="0"/>
          </a:p>
          <a:p>
            <a:r>
              <a:rPr lang="ja-JP" altLang="en-US"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面接表</a:t>
            </a:r>
            <a:endParaRPr lang="en-US" altLang="ja-JP"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a:p>
            <a:r>
              <a:rPr lang="ja-JP" altLang="en-US"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rPr>
              <a:t>予約帳　　　　　　等</a:t>
            </a:r>
            <a:endParaRPr lang="ja-JP" altLang="ja-JP" dirty="0">
              <a:solidFill>
                <a:srgbClr val="000000"/>
              </a:solidFill>
              <a:latin typeface="HG丸ｺﾞｼｯｸM-PRO" panose="020F0600000000000000" pitchFamily="50" charset="-128"/>
              <a:ea typeface="HG丸ｺﾞｼｯｸM-PRO" panose="020F0600000000000000" pitchFamily="50" charset="-128"/>
              <a:cs typeface="HG丸ｺﾞｼｯｸM-PRO" panose="020F0600000000000000" pitchFamily="50" charset="-128"/>
            </a:endParaRPr>
          </a:p>
        </p:txBody>
      </p:sp>
    </p:spTree>
    <p:extLst>
      <p:ext uri="{BB962C8B-B14F-4D97-AF65-F5344CB8AC3E}">
        <p14:creationId xmlns:p14="http://schemas.microsoft.com/office/powerpoint/2010/main" val="2469192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E8676B-D760-43E0-B72D-BB7663573A46}"/>
              </a:ext>
            </a:extLst>
          </p:cNvPr>
          <p:cNvSpPr>
            <a:spLocks noGrp="1"/>
          </p:cNvSpPr>
          <p:nvPr>
            <p:ph type="title"/>
          </p:nvPr>
        </p:nvSpPr>
        <p:spPr>
          <a:xfrm>
            <a:off x="768096" y="585216"/>
            <a:ext cx="7290054" cy="539528"/>
          </a:xfrm>
        </p:spPr>
        <p:txBody>
          <a:bodyPr>
            <a:normAutofit/>
          </a:bodyPr>
          <a:lstStyle/>
          <a:p>
            <a:r>
              <a:rPr kumimoji="1" lang="ja-JP" altLang="en-US" sz="2400" dirty="0">
                <a:latin typeface="HG丸ｺﾞｼｯｸM-PRO" panose="020F0600000000000000" pitchFamily="50" charset="-128"/>
                <a:ea typeface="HG丸ｺﾞｼｯｸM-PRO" panose="020F0600000000000000" pitchFamily="50" charset="-128"/>
              </a:rPr>
              <a:t>オープンするまでの流れ　１２か月の流れ</a:t>
            </a:r>
          </a:p>
        </p:txBody>
      </p:sp>
      <p:sp>
        <p:nvSpPr>
          <p:cNvPr id="4" name="スライド番号プレースホルダー 3">
            <a:extLst>
              <a:ext uri="{FF2B5EF4-FFF2-40B4-BE49-F238E27FC236}">
                <a16:creationId xmlns:a16="http://schemas.microsoft.com/office/drawing/2014/main" id="{D48D7A36-785E-4357-8CC4-EB68B1A3459C}"/>
              </a:ext>
            </a:extLst>
          </p:cNvPr>
          <p:cNvSpPr>
            <a:spLocks noGrp="1"/>
          </p:cNvSpPr>
          <p:nvPr>
            <p:ph type="sldNum" sz="quarter" idx="12"/>
          </p:nvPr>
        </p:nvSpPr>
        <p:spPr/>
        <p:txBody>
          <a:bodyPr/>
          <a:lstStyle/>
          <a:p>
            <a:fld id="{E1D61334-AE3C-40AC-90EC-AEE9EF9F376E}" type="slidenum">
              <a:rPr kumimoji="1" lang="ja-JP" altLang="en-US" smtClean="0"/>
              <a:t>5</a:t>
            </a:fld>
            <a:endParaRPr kumimoji="1" lang="ja-JP" altLang="en-US"/>
          </a:p>
        </p:txBody>
      </p:sp>
      <p:pic>
        <p:nvPicPr>
          <p:cNvPr id="7" name="コンテンツ プレースホルダー 6">
            <a:extLst>
              <a:ext uri="{FF2B5EF4-FFF2-40B4-BE49-F238E27FC236}">
                <a16:creationId xmlns:a16="http://schemas.microsoft.com/office/drawing/2014/main" id="{47D5EFAF-2AF2-4D0D-887B-5EB7DFE707A1}"/>
              </a:ext>
            </a:extLst>
          </p:cNvPr>
          <p:cNvPicPr>
            <a:picLocks noGrp="1" noChangeAspect="1"/>
          </p:cNvPicPr>
          <p:nvPr>
            <p:ph idx="1"/>
          </p:nvPr>
        </p:nvPicPr>
        <p:blipFill>
          <a:blip r:embed="rId2"/>
          <a:stretch>
            <a:fillRect/>
          </a:stretch>
        </p:blipFill>
        <p:spPr>
          <a:xfrm>
            <a:off x="4775504" y="1543645"/>
            <a:ext cx="3352496" cy="4704161"/>
          </a:xfrm>
          <a:prstGeom prst="rect">
            <a:avLst/>
          </a:prstGeom>
        </p:spPr>
      </p:pic>
      <p:pic>
        <p:nvPicPr>
          <p:cNvPr id="8" name="図 7">
            <a:extLst>
              <a:ext uri="{FF2B5EF4-FFF2-40B4-BE49-F238E27FC236}">
                <a16:creationId xmlns:a16="http://schemas.microsoft.com/office/drawing/2014/main" id="{43A55401-AAF2-40A8-BFAA-AB084182978B}"/>
              </a:ext>
            </a:extLst>
          </p:cNvPr>
          <p:cNvPicPr>
            <a:picLocks noChangeAspect="1"/>
          </p:cNvPicPr>
          <p:nvPr/>
        </p:nvPicPr>
        <p:blipFill>
          <a:blip r:embed="rId3"/>
          <a:stretch>
            <a:fillRect/>
          </a:stretch>
        </p:blipFill>
        <p:spPr>
          <a:xfrm>
            <a:off x="768096" y="1252900"/>
            <a:ext cx="7937680" cy="18290"/>
          </a:xfrm>
          <a:prstGeom prst="rect">
            <a:avLst/>
          </a:prstGeom>
        </p:spPr>
      </p:pic>
      <p:sp>
        <p:nvSpPr>
          <p:cNvPr id="3" name="テキスト ボックス 2">
            <a:extLst>
              <a:ext uri="{FF2B5EF4-FFF2-40B4-BE49-F238E27FC236}">
                <a16:creationId xmlns:a16="http://schemas.microsoft.com/office/drawing/2014/main" id="{9C9C227A-6AC8-402E-A527-ADB47C4D34FB}"/>
              </a:ext>
            </a:extLst>
          </p:cNvPr>
          <p:cNvSpPr txBox="1"/>
          <p:nvPr/>
        </p:nvSpPr>
        <p:spPr>
          <a:xfrm>
            <a:off x="768096" y="1844824"/>
            <a:ext cx="3782194" cy="3293209"/>
          </a:xfrm>
          <a:prstGeom prst="rect">
            <a:avLst/>
          </a:prstGeom>
          <a:noFill/>
        </p:spPr>
        <p:txBody>
          <a:bodyPr wrap="square" rtlCol="0">
            <a:spAutoFit/>
          </a:bodyPr>
          <a:lstStyle/>
          <a:p>
            <a:r>
              <a:rPr kumimoji="1" lang="ja-JP" altLang="en-US" sz="1600" dirty="0">
                <a:latin typeface="HG丸ｺﾞｼｯｸM-PRO" panose="020F0600000000000000" pitchFamily="50" charset="-128"/>
                <a:ea typeface="HG丸ｺﾞｼｯｸM-PRO" panose="020F0600000000000000" pitchFamily="50" charset="-128"/>
              </a:rPr>
              <a:t>★１２か月前</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　・事業計画・資金計画・融資相談</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★１０か月前</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　・物件探し・基本コンセプト</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★８か月前</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　・メニューのリストアップ・試作</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★６か月前</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　・店長・シェフ募集・メニュー構成</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★４か月前</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　・物件契約・基本設計</a:t>
            </a:r>
            <a:endParaRPr kumimoji="1" lang="en-US" altLang="ja-JP" sz="1600" dirty="0">
              <a:latin typeface="HG丸ｺﾞｼｯｸM-PRO" panose="020F0600000000000000" pitchFamily="50" charset="-128"/>
              <a:ea typeface="HG丸ｺﾞｼｯｸM-PRO" panose="020F0600000000000000" pitchFamily="50" charset="-128"/>
            </a:endParaRPr>
          </a:p>
          <a:p>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本格的にスタートするのは、３か月前からになります。</a:t>
            </a:r>
          </a:p>
        </p:txBody>
      </p:sp>
    </p:spTree>
    <p:extLst>
      <p:ext uri="{BB962C8B-B14F-4D97-AF65-F5344CB8AC3E}">
        <p14:creationId xmlns:p14="http://schemas.microsoft.com/office/powerpoint/2010/main" val="3777583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9592" y="260648"/>
            <a:ext cx="7772400" cy="652934"/>
          </a:xfrm>
        </p:spPr>
        <p:txBody>
          <a:bodyPr/>
          <a:lstStyle/>
          <a:p>
            <a:r>
              <a:rPr kumimoji="1" lang="ja-JP" altLang="en-US" sz="2400" b="1" dirty="0">
                <a:latin typeface="HG丸ｺﾞｼｯｸM-PRO" panose="020F0600000000000000" pitchFamily="50" charset="-128"/>
                <a:ea typeface="HG丸ｺﾞｼｯｸM-PRO" panose="020F0600000000000000" pitchFamily="50" charset="-128"/>
              </a:rPr>
              <a:t>コンセプトを考えよう</a:t>
            </a:r>
          </a:p>
        </p:txBody>
      </p:sp>
      <p:sp>
        <p:nvSpPr>
          <p:cNvPr id="3" name="コンテンツ プレースホルダー 2"/>
          <p:cNvSpPr>
            <a:spLocks noGrp="1"/>
          </p:cNvSpPr>
          <p:nvPr>
            <p:ph idx="1"/>
          </p:nvPr>
        </p:nvSpPr>
        <p:spPr>
          <a:xfrm>
            <a:off x="837945" y="1268760"/>
            <a:ext cx="7290055" cy="4023360"/>
          </a:xfrm>
        </p:spPr>
        <p:txBody>
          <a:bodyPr>
            <a:normAutofit fontScale="40000" lnSpcReduction="20000"/>
          </a:bodyPr>
          <a:lstStyle/>
          <a:p>
            <a:pPr marL="114300" indent="0">
              <a:buNone/>
            </a:pPr>
            <a:r>
              <a:rPr lang="ja-JP" altLang="ja-JP" sz="2800" dirty="0">
                <a:latin typeface="HG丸ｺﾞｼｯｸM-PRO" panose="020F0600000000000000" pitchFamily="50" charset="-128"/>
                <a:ea typeface="HG丸ｺﾞｼｯｸM-PRO" panose="020F0600000000000000" pitchFamily="50" charset="-128"/>
              </a:rPr>
              <a:t>自分の好きな事、言われてうれしい事、嬉しい言葉、好きな場所など</a:t>
            </a:r>
          </a:p>
          <a:p>
            <a:pPr marL="114300" indent="0">
              <a:buNone/>
            </a:pPr>
            <a:r>
              <a:rPr lang="ja-JP" altLang="ja-JP" sz="2800" dirty="0">
                <a:latin typeface="HG丸ｺﾞｼｯｸM-PRO" panose="020F0600000000000000" pitchFamily="50" charset="-128"/>
                <a:ea typeface="HG丸ｺﾞｼｯｸM-PRO" panose="020F0600000000000000" pitchFamily="50" charset="-128"/>
              </a:rPr>
              <a:t>ハートの中に書いてみましょう</a:t>
            </a:r>
          </a:p>
          <a:p>
            <a:pPr marL="114300" indent="0">
              <a:buNone/>
            </a:pPr>
            <a:r>
              <a:rPr lang="ja-JP" altLang="ja-JP" sz="2800" dirty="0">
                <a:latin typeface="HG丸ｺﾞｼｯｸM-PRO" panose="020F0600000000000000" pitchFamily="50" charset="-128"/>
                <a:ea typeface="HG丸ｺﾞｼｯｸM-PRO" panose="020F0600000000000000" pitchFamily="50" charset="-128"/>
              </a:rPr>
              <a:t>考えるとワクワクする事をなんでも書き出してみましょう。</a:t>
            </a:r>
          </a:p>
          <a:p>
            <a:pPr marL="114300" indent="0">
              <a:buNone/>
            </a:pPr>
            <a:r>
              <a:rPr lang="ja-JP" altLang="ja-JP" sz="2800" dirty="0">
                <a:latin typeface="HG丸ｺﾞｼｯｸM-PRO" panose="020F0600000000000000" pitchFamily="50" charset="-128"/>
                <a:ea typeface="HG丸ｺﾞｼｯｸM-PRO" panose="020F0600000000000000" pitchFamily="50" charset="-128"/>
              </a:rPr>
              <a:t>好きなことを書くときに自分を観察（何で何だろう）する、先を読む（時代、人）こと、自分の発見（視点、発想）</a:t>
            </a:r>
          </a:p>
          <a:p>
            <a:pPr marL="114300" indent="0">
              <a:buNone/>
            </a:pPr>
            <a:r>
              <a:rPr lang="en-US" altLang="ja-JP" sz="1600" dirty="0">
                <a:latin typeface="HG丸ｺﾞｼｯｸM-PRO" panose="020F0600000000000000" pitchFamily="50" charset="-128"/>
                <a:ea typeface="HG丸ｺﾞｼｯｸM-PRO" panose="020F0600000000000000" pitchFamily="50" charset="-128"/>
              </a:rPr>
              <a:t> </a:t>
            </a:r>
            <a:endParaRPr lang="ja-JP" altLang="ja-JP" sz="1600" dirty="0">
              <a:latin typeface="HG丸ｺﾞｼｯｸM-PRO" panose="020F0600000000000000" pitchFamily="50" charset="-128"/>
              <a:ea typeface="HG丸ｺﾞｼｯｸM-PRO" panose="020F0600000000000000" pitchFamily="50" charset="-128"/>
            </a:endParaRPr>
          </a:p>
          <a:p>
            <a:pPr marL="114300" indent="0">
              <a:buNone/>
            </a:pPr>
            <a:r>
              <a:rPr lang="en-US" altLang="ja-JP" dirty="0"/>
              <a:t> </a:t>
            </a:r>
            <a:endParaRPr lang="ja-JP" altLang="ja-JP" dirty="0"/>
          </a:p>
          <a:p>
            <a:pPr marL="114300" indent="0">
              <a:buNone/>
            </a:pPr>
            <a:r>
              <a:rPr lang="en-US" altLang="ja-JP" dirty="0"/>
              <a:t> </a:t>
            </a:r>
            <a:endParaRPr lang="ja-JP" altLang="ja-JP" dirty="0"/>
          </a:p>
          <a:p>
            <a:pPr marL="114300" indent="0">
              <a:buNone/>
            </a:pPr>
            <a:r>
              <a:rPr lang="en-US" altLang="ja-JP" dirty="0"/>
              <a:t> </a:t>
            </a:r>
            <a:endParaRPr lang="ja-JP" altLang="ja-JP" dirty="0"/>
          </a:p>
          <a:p>
            <a:pPr marL="114300" indent="0">
              <a:buNone/>
            </a:pPr>
            <a:endParaRPr lang="ja-JP" altLang="ja-JP" dirty="0"/>
          </a:p>
          <a:p>
            <a:pPr marL="114300" indent="0">
              <a:buNone/>
            </a:pPr>
            <a:r>
              <a:rPr lang="en-US" altLang="ja-JP" dirty="0"/>
              <a:t> </a:t>
            </a:r>
            <a:endParaRPr lang="ja-JP" altLang="ja-JP" dirty="0"/>
          </a:p>
          <a:p>
            <a:pPr marL="114300" indent="0">
              <a:buNone/>
            </a:pPr>
            <a:r>
              <a:rPr lang="en-US" altLang="ja-JP" dirty="0"/>
              <a:t> </a:t>
            </a:r>
            <a:endParaRPr lang="ja-JP" altLang="ja-JP" dirty="0"/>
          </a:p>
          <a:p>
            <a:pPr marL="114300" indent="0">
              <a:buNone/>
            </a:pPr>
            <a:r>
              <a:rPr lang="en-US" altLang="ja-JP" dirty="0"/>
              <a:t> </a:t>
            </a:r>
            <a:endParaRPr lang="ja-JP" altLang="ja-JP" dirty="0"/>
          </a:p>
          <a:p>
            <a:pPr marL="114300" indent="0">
              <a:buNone/>
            </a:pPr>
            <a:r>
              <a:rPr lang="en-US" altLang="ja-JP" dirty="0"/>
              <a:t> </a:t>
            </a:r>
            <a:endParaRPr lang="ja-JP" altLang="ja-JP" dirty="0"/>
          </a:p>
          <a:p>
            <a:pPr marL="114300" indent="0">
              <a:buNone/>
            </a:pPr>
            <a:r>
              <a:rPr lang="en-US" altLang="ja-JP" dirty="0"/>
              <a:t> </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6</a:t>
            </a:fld>
            <a:endParaRPr kumimoji="1" lang="ja-JP" altLang="en-US"/>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図 4">
            <a:extLst>
              <a:ext uri="{FF2B5EF4-FFF2-40B4-BE49-F238E27FC236}">
                <a16:creationId xmlns:a16="http://schemas.microsoft.com/office/drawing/2014/main" id="{9C12549C-FC49-4EE2-B610-177FE4C24237}"/>
              </a:ext>
            </a:extLst>
          </p:cNvPr>
          <p:cNvPicPr>
            <a:picLocks noChangeAspect="1"/>
          </p:cNvPicPr>
          <p:nvPr/>
        </p:nvPicPr>
        <p:blipFill>
          <a:blip r:embed="rId2"/>
          <a:stretch>
            <a:fillRect/>
          </a:stretch>
        </p:blipFill>
        <p:spPr>
          <a:xfrm>
            <a:off x="659893" y="2924944"/>
            <a:ext cx="4633362" cy="3267739"/>
          </a:xfrm>
          <a:prstGeom prst="rect">
            <a:avLst/>
          </a:prstGeom>
        </p:spPr>
      </p:pic>
      <p:pic>
        <p:nvPicPr>
          <p:cNvPr id="7" name="図 6">
            <a:extLst>
              <a:ext uri="{FF2B5EF4-FFF2-40B4-BE49-F238E27FC236}">
                <a16:creationId xmlns:a16="http://schemas.microsoft.com/office/drawing/2014/main" id="{7A698B9B-B917-4D36-BF27-DB81AD4E0741}"/>
              </a:ext>
            </a:extLst>
          </p:cNvPr>
          <p:cNvPicPr>
            <a:picLocks noChangeAspect="1"/>
          </p:cNvPicPr>
          <p:nvPr/>
        </p:nvPicPr>
        <p:blipFill>
          <a:blip r:embed="rId3"/>
          <a:stretch>
            <a:fillRect/>
          </a:stretch>
        </p:blipFill>
        <p:spPr>
          <a:xfrm>
            <a:off x="1565261" y="3510210"/>
            <a:ext cx="3078747" cy="1048603"/>
          </a:xfrm>
          <a:prstGeom prst="rect">
            <a:avLst/>
          </a:prstGeom>
        </p:spPr>
      </p:pic>
    </p:spTree>
    <p:extLst>
      <p:ext uri="{BB962C8B-B14F-4D97-AF65-F5344CB8AC3E}">
        <p14:creationId xmlns:p14="http://schemas.microsoft.com/office/powerpoint/2010/main" val="57476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2"/>
          <p:cNvSpPr>
            <a:spLocks noGrp="1"/>
          </p:cNvSpPr>
          <p:nvPr>
            <p:ph type="title"/>
          </p:nvPr>
        </p:nvSpPr>
        <p:spPr>
          <a:xfrm>
            <a:off x="580412" y="332656"/>
            <a:ext cx="7200800" cy="504056"/>
          </a:xfrm>
        </p:spPr>
        <p:txBody>
          <a:bodyPr>
            <a:normAutofit/>
          </a:bodyPr>
          <a:lstStyle/>
          <a:p>
            <a:r>
              <a:rPr lang="ja-JP" altLang="en-US" sz="2400" b="1" dirty="0">
                <a:latin typeface="HG丸ｺﾞｼｯｸM-PRO" panose="020F0600000000000000" pitchFamily="50" charset="-128"/>
                <a:ea typeface="HG丸ｺﾞｼｯｸM-PRO" panose="020F0600000000000000" pitchFamily="50" charset="-128"/>
              </a:rPr>
              <a:t>好きなことを伝えてみよう</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 name="コンテンツ プレースホルダー 1"/>
          <p:cNvSpPr>
            <a:spLocks noGrp="1"/>
          </p:cNvSpPr>
          <p:nvPr>
            <p:ph idx="1"/>
          </p:nvPr>
        </p:nvSpPr>
        <p:spPr>
          <a:xfrm>
            <a:off x="683568" y="1126909"/>
            <a:ext cx="7408333" cy="2806144"/>
          </a:xfrm>
        </p:spPr>
        <p:txBody>
          <a:bodyPr>
            <a:normAutofit fontScale="85000" lnSpcReduction="20000"/>
          </a:bodyPr>
          <a:lstStyle/>
          <a:p>
            <a:pPr marL="114300" indent="0">
              <a:buNone/>
            </a:pPr>
            <a:endParaRPr lang="en-US" altLang="ja-JP" dirty="0"/>
          </a:p>
          <a:p>
            <a:pPr marL="0" indent="0">
              <a:buNone/>
            </a:pPr>
            <a:r>
              <a:rPr lang="ja-JP" altLang="ja-JP" sz="1800" dirty="0">
                <a:latin typeface="HG丸ｺﾞｼｯｸM-PRO" panose="020F0600000000000000" pitchFamily="50" charset="-128"/>
                <a:ea typeface="HG丸ｺﾞｼｯｸM-PRO" panose="020F0600000000000000" pitchFamily="50" charset="-128"/>
              </a:rPr>
              <a:t>好きなことを</a:t>
            </a:r>
            <a:r>
              <a:rPr lang="ja-JP" altLang="ja-JP" sz="1800" u="sng" dirty="0">
                <a:latin typeface="HG丸ｺﾞｼｯｸM-PRO" panose="020F0600000000000000" pitchFamily="50" charset="-128"/>
                <a:ea typeface="HG丸ｺﾞｼｯｸM-PRO" panose="020F0600000000000000" pitchFamily="50" charset="-128"/>
              </a:rPr>
              <a:t>誰に</a:t>
            </a:r>
            <a:r>
              <a:rPr lang="ja-JP" altLang="en-US" sz="1800" u="sng" dirty="0">
                <a:latin typeface="HG丸ｺﾞｼｯｸM-PRO" panose="020F0600000000000000" pitchFamily="50" charset="-128"/>
                <a:ea typeface="HG丸ｺﾞｼｯｸM-PRO" panose="020F0600000000000000" pitchFamily="50" charset="-128"/>
              </a:rPr>
              <a:t>（ターゲット）</a:t>
            </a:r>
            <a:r>
              <a:rPr lang="ja-JP" altLang="ja-JP" sz="1800" dirty="0">
                <a:latin typeface="HG丸ｺﾞｼｯｸM-PRO" panose="020F0600000000000000" pitchFamily="50" charset="-128"/>
                <a:ea typeface="HG丸ｺﾞｼｯｸM-PRO" panose="020F0600000000000000" pitchFamily="50" charset="-128"/>
              </a:rPr>
              <a:t>伝えますか？</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ja-JP" sz="1800" dirty="0">
                <a:latin typeface="HG丸ｺﾞｼｯｸM-PRO" panose="020F0600000000000000" pitchFamily="50" charset="-128"/>
                <a:ea typeface="HG丸ｺﾞｼｯｸM-PRO" panose="020F0600000000000000" pitchFamily="50" charset="-128"/>
              </a:rPr>
              <a:t>好きなことをどのように</a:t>
            </a:r>
            <a:r>
              <a:rPr lang="ja-JP" altLang="en-US" sz="1800" dirty="0">
                <a:latin typeface="HG丸ｺﾞｼｯｸM-PRO" panose="020F0600000000000000" pitchFamily="50" charset="-128"/>
                <a:ea typeface="HG丸ｺﾞｼｯｸM-PRO" panose="020F0600000000000000" pitchFamily="50" charset="-128"/>
              </a:rPr>
              <a:t>（業態）</a:t>
            </a:r>
            <a:r>
              <a:rPr lang="ja-JP" altLang="ja-JP" sz="1800" dirty="0">
                <a:latin typeface="HG丸ｺﾞｼｯｸM-PRO" panose="020F0600000000000000" pitchFamily="50" charset="-128"/>
                <a:ea typeface="HG丸ｺﾞｼｯｸM-PRO" panose="020F0600000000000000" pitchFamily="50" charset="-128"/>
              </a:rPr>
              <a:t>伝えますか？</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a:t>
            </a:r>
            <a:endParaRPr kumimoji="1" lang="ja-JP" altLang="en-US" sz="1800"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p:txBody>
          <a:bodyPr/>
          <a:lstStyle/>
          <a:p>
            <a:fld id="{E1D61334-AE3C-40AC-90EC-AEE9EF9F376E}" type="slidenum">
              <a:rPr kumimoji="1" lang="ja-JP" altLang="en-US" smtClean="0"/>
              <a:t>7</a:t>
            </a:fld>
            <a:endParaRPr kumimoji="1" lang="ja-JP" altLang="en-US"/>
          </a:p>
        </p:txBody>
      </p:sp>
      <p:sp>
        <p:nvSpPr>
          <p:cNvPr id="5" name="正方形/長方形 4"/>
          <p:cNvSpPr/>
          <p:nvPr/>
        </p:nvSpPr>
        <p:spPr>
          <a:xfrm>
            <a:off x="604081" y="4365104"/>
            <a:ext cx="6552728" cy="923330"/>
          </a:xfrm>
          <a:prstGeom prst="rect">
            <a:avLst/>
          </a:prstGeom>
        </p:spPr>
        <p:txBody>
          <a:bodyPr wrap="square">
            <a:spAutoFit/>
          </a:bodyPr>
          <a:lstStyle/>
          <a:p>
            <a:pPr marL="114300" indent="0">
              <a:buNone/>
            </a:pPr>
            <a:r>
              <a:rPr lang="ja-JP" altLang="ja-JP" dirty="0">
                <a:latin typeface="HG丸ｺﾞｼｯｸM-PRO" panose="020F0600000000000000" pitchFamily="50" charset="-128"/>
                <a:ea typeface="HG丸ｺﾞｼｯｸM-PRO" panose="020F0600000000000000" pitchFamily="50" charset="-128"/>
              </a:rPr>
              <a:t>好きなこと→コンセプトや業種につながります。</a:t>
            </a:r>
          </a:p>
          <a:p>
            <a:pPr marL="114300" indent="0">
              <a:buNone/>
            </a:pPr>
            <a:r>
              <a:rPr lang="ja-JP" altLang="ja-JP" dirty="0">
                <a:latin typeface="HG丸ｺﾞｼｯｸM-PRO" panose="020F0600000000000000" pitchFamily="50" charset="-128"/>
                <a:ea typeface="HG丸ｺﾞｼｯｸM-PRO" panose="020F0600000000000000" pitchFamily="50" charset="-128"/>
              </a:rPr>
              <a:t>誰に→ターゲット層</a:t>
            </a:r>
          </a:p>
          <a:p>
            <a:pPr marL="114300" indent="0">
              <a:buNone/>
            </a:pPr>
            <a:r>
              <a:rPr lang="ja-JP" altLang="ja-JP" dirty="0">
                <a:latin typeface="HG丸ｺﾞｼｯｸM-PRO" panose="020F0600000000000000" pitchFamily="50" charset="-128"/>
                <a:ea typeface="HG丸ｺﾞｼｯｸM-PRO" panose="020F0600000000000000" pitchFamily="50" charset="-128"/>
              </a:rPr>
              <a:t>どのように→業態になります。</a:t>
            </a:r>
            <a:endParaRPr lang="en-US" altLang="ja-JP" dirty="0">
              <a:latin typeface="HG丸ｺﾞｼｯｸM-PRO" panose="020F0600000000000000" pitchFamily="50" charset="-128"/>
              <a:ea typeface="HG丸ｺﾞｼｯｸM-PRO" panose="020F0600000000000000" pitchFamily="50" charset="-128"/>
            </a:endParaRPr>
          </a:p>
        </p:txBody>
      </p:sp>
      <p:cxnSp>
        <p:nvCxnSpPr>
          <p:cNvPr id="6" name="直線コネクタ 5"/>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7" name="図 6">
            <a:extLst>
              <a:ext uri="{FF2B5EF4-FFF2-40B4-BE49-F238E27FC236}">
                <a16:creationId xmlns:a16="http://schemas.microsoft.com/office/drawing/2014/main" id="{62FCA736-0D3C-42E5-96E0-AE251E2464DA}"/>
              </a:ext>
            </a:extLst>
          </p:cNvPr>
          <p:cNvPicPr>
            <a:picLocks noChangeAspect="1"/>
          </p:cNvPicPr>
          <p:nvPr/>
        </p:nvPicPr>
        <p:blipFill>
          <a:blip r:embed="rId2"/>
          <a:stretch>
            <a:fillRect/>
          </a:stretch>
        </p:blipFill>
        <p:spPr>
          <a:xfrm>
            <a:off x="1259632" y="2107088"/>
            <a:ext cx="2353260" cy="493819"/>
          </a:xfrm>
          <a:prstGeom prst="rect">
            <a:avLst/>
          </a:prstGeom>
        </p:spPr>
      </p:pic>
      <p:pic>
        <p:nvPicPr>
          <p:cNvPr id="8" name="図 7">
            <a:extLst>
              <a:ext uri="{FF2B5EF4-FFF2-40B4-BE49-F238E27FC236}">
                <a16:creationId xmlns:a16="http://schemas.microsoft.com/office/drawing/2014/main" id="{882F97AB-D93B-4810-984D-71DC259C9FD6}"/>
              </a:ext>
            </a:extLst>
          </p:cNvPr>
          <p:cNvPicPr>
            <a:picLocks noChangeAspect="1"/>
          </p:cNvPicPr>
          <p:nvPr/>
        </p:nvPicPr>
        <p:blipFill>
          <a:blip r:embed="rId3"/>
          <a:stretch>
            <a:fillRect/>
          </a:stretch>
        </p:blipFill>
        <p:spPr>
          <a:xfrm>
            <a:off x="971600" y="3453906"/>
            <a:ext cx="6937849" cy="682811"/>
          </a:xfrm>
          <a:prstGeom prst="rect">
            <a:avLst/>
          </a:prstGeom>
        </p:spPr>
      </p:pic>
    </p:spTree>
    <p:extLst>
      <p:ext uri="{BB962C8B-B14F-4D97-AF65-F5344CB8AC3E}">
        <p14:creationId xmlns:p14="http://schemas.microsoft.com/office/powerpoint/2010/main" val="303028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50362" y="332656"/>
            <a:ext cx="8229600" cy="460640"/>
          </a:xfrm>
        </p:spPr>
        <p:txBody>
          <a:bodyPr>
            <a:normAutofit/>
          </a:bodyPr>
          <a:lstStyle/>
          <a:p>
            <a:r>
              <a:rPr kumimoji="1" lang="ja-JP" altLang="en-US" sz="2400" dirty="0"/>
              <a:t>コンセプト</a:t>
            </a:r>
          </a:p>
        </p:txBody>
      </p:sp>
      <p:sp>
        <p:nvSpPr>
          <p:cNvPr id="2" name="コンテンツ プレースホルダー 1"/>
          <p:cNvSpPr>
            <a:spLocks noGrp="1"/>
          </p:cNvSpPr>
          <p:nvPr>
            <p:ph idx="1"/>
          </p:nvPr>
        </p:nvSpPr>
        <p:spPr>
          <a:xfrm>
            <a:off x="651009" y="1086603"/>
            <a:ext cx="7408333" cy="3849291"/>
          </a:xfrm>
        </p:spPr>
        <p:txBody>
          <a:bodyPr>
            <a:normAutofit fontScale="77500" lnSpcReduction="20000"/>
          </a:bodyPr>
          <a:lstStyle/>
          <a:p>
            <a:pPr marL="11430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a:t>
            </a:r>
            <a:r>
              <a:rPr lang="ja-JP" altLang="ja-JP" dirty="0">
                <a:latin typeface="HG丸ｺﾞｼｯｸM-PRO" panose="020F0600000000000000" pitchFamily="50" charset="-128"/>
                <a:ea typeface="HG丸ｺﾞｼｯｸM-PRO" panose="020F0600000000000000" pitchFamily="50" charset="-128"/>
              </a:rPr>
              <a:t>コンセプトとは</a:t>
            </a:r>
          </a:p>
          <a:p>
            <a:pPr marL="0" indent="0">
              <a:buNone/>
            </a:pPr>
            <a:r>
              <a:rPr lang="ja-JP" altLang="ja-JP" dirty="0">
                <a:latin typeface="HG丸ｺﾞｼｯｸM-PRO" panose="020F0600000000000000" pitchFamily="50" charset="-128"/>
                <a:ea typeface="HG丸ｺﾞｼｯｸM-PRO" panose="020F0600000000000000" pitchFamily="50" charset="-128"/>
              </a:rPr>
              <a:t>意味：全体を貫く基本的な概念・こだわり・理念</a:t>
            </a: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ja-JP" altLang="ja-JP" dirty="0">
                <a:latin typeface="HG丸ｺﾞｼｯｸM-PRO" panose="020F0600000000000000" pitchFamily="50" charset="-128"/>
                <a:ea typeface="HG丸ｺﾞｼｯｸM-PRO" panose="020F0600000000000000" pitchFamily="50" charset="-128"/>
              </a:rPr>
              <a:t>→開発の方向性を示すもの（コンセプトが</a:t>
            </a:r>
            <a:r>
              <a:rPr lang="ja-JP" altLang="ja-JP" dirty="0" err="1">
                <a:latin typeface="HG丸ｺﾞｼｯｸM-PRO" panose="020F0600000000000000" pitchFamily="50" charset="-128"/>
                <a:ea typeface="HG丸ｺﾞｼｯｸM-PRO" panose="020F0600000000000000" pitchFamily="50" charset="-128"/>
              </a:rPr>
              <a:t>まとまらな</a:t>
            </a:r>
            <a:r>
              <a:rPr lang="ja-JP" altLang="ja-JP" dirty="0">
                <a:latin typeface="HG丸ｺﾞｼｯｸM-PRO" panose="020F0600000000000000" pitchFamily="50" charset="-128"/>
                <a:ea typeface="HG丸ｺﾞｼｯｸM-PRO" panose="020F0600000000000000" pitchFamily="50" charset="-128"/>
              </a:rPr>
              <a:t>けれ</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ja-JP" altLang="ja-JP" dirty="0" err="1">
                <a:latin typeface="HG丸ｺﾞｼｯｸM-PRO" panose="020F0600000000000000" pitchFamily="50" charset="-128"/>
                <a:ea typeface="HG丸ｺﾞｼｯｸM-PRO" panose="020F0600000000000000" pitchFamily="50" charset="-128"/>
              </a:rPr>
              <a:t>ば</a:t>
            </a:r>
            <a:r>
              <a:rPr lang="ja-JP" altLang="ja-JP" dirty="0">
                <a:latin typeface="HG丸ｺﾞｼｯｸM-PRO" panose="020F0600000000000000" pitchFamily="50" charset="-128"/>
                <a:ea typeface="HG丸ｺﾞｼｯｸM-PRO" panose="020F0600000000000000" pitchFamily="50" charset="-128"/>
              </a:rPr>
              <a:t>提案が空中分解する）</a:t>
            </a:r>
          </a:p>
          <a:p>
            <a:pPr marL="0" indent="0">
              <a:buNone/>
            </a:pPr>
            <a:r>
              <a:rPr lang="ja-JP"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　　　　</a:t>
            </a:r>
            <a:r>
              <a:rPr lang="ja-JP" altLang="ja-JP" dirty="0">
                <a:latin typeface="HG丸ｺﾞｼｯｸM-PRO" panose="020F0600000000000000" pitchFamily="50" charset="-128"/>
                <a:ea typeface="HG丸ｺﾞｼｯｸM-PRO" panose="020F0600000000000000" pitchFamily="50" charset="-128"/>
              </a:rPr>
              <a:t>コンセプト（あるべき姿）を明確に書きあげる事が最初</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ja-JP" altLang="ja-JP" dirty="0">
                <a:latin typeface="HG丸ｺﾞｼｯｸM-PRO" panose="020F0600000000000000" pitchFamily="50" charset="-128"/>
                <a:ea typeface="HG丸ｺﾞｼｯｸM-PRO" panose="020F0600000000000000" pitchFamily="50" charset="-128"/>
              </a:rPr>
              <a:t>の仕事になります。</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ja-JP" altLang="ja-JP" dirty="0">
              <a:latin typeface="HG丸ｺﾞｼｯｸM-PRO" panose="020F0600000000000000" pitchFamily="50" charset="-128"/>
              <a:ea typeface="HG丸ｺﾞｼｯｸM-PRO" panose="020F0600000000000000" pitchFamily="50" charset="-128"/>
            </a:endParaRPr>
          </a:p>
          <a:p>
            <a:pPr marL="114300" indent="0">
              <a:buNone/>
            </a:pPr>
            <a:endParaRPr lang="ja-JP" altLang="ja-JP" dirty="0">
              <a:latin typeface="HG丸ｺﾞｼｯｸM-PRO" panose="020F0600000000000000" pitchFamily="50" charset="-128"/>
              <a:ea typeface="HG丸ｺﾞｼｯｸM-PRO" panose="020F0600000000000000" pitchFamily="50" charset="-128"/>
            </a:endParaRPr>
          </a:p>
          <a:p>
            <a:pPr marL="0" indent="0">
              <a:buNone/>
            </a:pPr>
            <a:r>
              <a:rPr lang="en-US" altLang="ja-JP" dirty="0">
                <a:latin typeface="HG丸ｺﾞｼｯｸM-PRO" panose="020F0600000000000000" pitchFamily="50" charset="-128"/>
                <a:ea typeface="HG丸ｺﾞｼｯｸM-PRO" panose="020F0600000000000000" pitchFamily="50" charset="-128"/>
              </a:rPr>
              <a:t> </a:t>
            </a:r>
            <a:endParaRPr lang="ja-JP" altLang="ja-JP" dirty="0">
              <a:latin typeface="HG丸ｺﾞｼｯｸM-PRO" panose="020F0600000000000000" pitchFamily="50" charset="-128"/>
              <a:ea typeface="HG丸ｺﾞｼｯｸM-PRO" panose="020F0600000000000000" pitchFamily="50" charset="-128"/>
            </a:endParaRPr>
          </a:p>
          <a:p>
            <a:pPr marL="114300" indent="0">
              <a:buNone/>
            </a:pPr>
            <a:r>
              <a:rPr lang="ja-JP" altLang="ja-JP" dirty="0">
                <a:latin typeface="HG丸ｺﾞｼｯｸM-PRO" panose="020F0600000000000000" pitchFamily="50" charset="-128"/>
                <a:ea typeface="HG丸ｺﾞｼｯｸM-PRO" panose="020F0600000000000000" pitchFamily="50" charset="-128"/>
              </a:rPr>
              <a:t>　　</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8</a:t>
            </a:fld>
            <a:endParaRPr kumimoji="1" lang="ja-JP" altLang="en-US"/>
          </a:p>
        </p:txBody>
      </p:sp>
      <p:sp>
        <p:nvSpPr>
          <p:cNvPr id="5" name="コンテンツ プレースホルダー 1"/>
          <p:cNvSpPr txBox="1">
            <a:spLocks/>
          </p:cNvSpPr>
          <p:nvPr/>
        </p:nvSpPr>
        <p:spPr>
          <a:xfrm>
            <a:off x="467544" y="3645024"/>
            <a:ext cx="7200799" cy="2016224"/>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a:buFont typeface="Wingdings 2"/>
              <a:buNone/>
            </a:pPr>
            <a:r>
              <a:rPr lang="ja-JP" altLang="ja-JP" sz="1800" dirty="0">
                <a:latin typeface="HG丸ｺﾞｼｯｸM-PRO" panose="020F0600000000000000" pitchFamily="50" charset="-128"/>
                <a:ea typeface="HG丸ｺﾞｼｯｸM-PRO" panose="020F0600000000000000" pitchFamily="50" charset="-128"/>
              </a:rPr>
              <a:t>コンセプトは何ですか？</a:t>
            </a:r>
            <a:r>
              <a:rPr lang="ja-JP" altLang="en-US" sz="1800" dirty="0">
                <a:latin typeface="HG丸ｺﾞｼｯｸM-PRO" panose="020F0600000000000000" pitchFamily="50" charset="-128"/>
                <a:ea typeface="HG丸ｺﾞｼｯｸM-PRO" panose="020F0600000000000000" pitchFamily="50" charset="-128"/>
              </a:rPr>
              <a:t>書いてみましょう。</a:t>
            </a:r>
            <a:endParaRPr lang="ja-JP" altLang="ja-JP" sz="1800" dirty="0">
              <a:latin typeface="HG丸ｺﾞｼｯｸM-PRO" panose="020F0600000000000000" pitchFamily="50" charset="-128"/>
              <a:ea typeface="HG丸ｺﾞｼｯｸM-PRO" panose="020F0600000000000000" pitchFamily="50" charset="-128"/>
            </a:endParaRPr>
          </a:p>
          <a:p>
            <a:pPr marL="0" indent="0">
              <a:buFont typeface="Wingdings 2"/>
              <a:buNone/>
            </a:pPr>
            <a:r>
              <a:rPr lang="ja-JP" altLang="ja-JP" sz="1800" dirty="0">
                <a:latin typeface="HG丸ｺﾞｼｯｸM-PRO" panose="020F0600000000000000" pitchFamily="50" charset="-128"/>
                <a:ea typeface="HG丸ｺﾞｼｯｸM-PRO" panose="020F0600000000000000" pitchFamily="50" charset="-128"/>
              </a:rPr>
              <a:t>◎コンセプト</a:t>
            </a:r>
            <a:endParaRPr lang="en-US" altLang="ja-JP" sz="1800" dirty="0">
              <a:latin typeface="HG丸ｺﾞｼｯｸM-PRO" panose="020F0600000000000000" pitchFamily="50" charset="-128"/>
              <a:ea typeface="HG丸ｺﾞｼｯｸM-PRO" panose="020F0600000000000000" pitchFamily="50" charset="-128"/>
            </a:endParaRPr>
          </a:p>
          <a:p>
            <a:pPr marL="0" indent="0">
              <a:buFont typeface="Wingdings 2"/>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Font typeface="Wingdings 2"/>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Font typeface="Wingdings 2"/>
              <a:buNone/>
            </a:pPr>
            <a:r>
              <a:rPr lang="ja-JP" altLang="ja-JP" sz="1800" dirty="0">
                <a:latin typeface="HG丸ｺﾞｼｯｸM-PRO" panose="020F0600000000000000" pitchFamily="50" charset="-128"/>
                <a:ea typeface="HG丸ｺﾞｼｯｸM-PRO" panose="020F0600000000000000" pitchFamily="50" charset="-128"/>
              </a:rPr>
              <a:t>◎サブコンセプト</a:t>
            </a:r>
            <a:endParaRPr lang="ja-JP" altLang="en-US" sz="1800" dirty="0">
              <a:latin typeface="HG丸ｺﾞｼｯｸM-PRO" panose="020F0600000000000000" pitchFamily="50" charset="-128"/>
              <a:ea typeface="HG丸ｺﾞｼｯｸM-PRO" panose="020F0600000000000000" pitchFamily="50" charset="-128"/>
            </a:endParaRPr>
          </a:p>
        </p:txBody>
      </p:sp>
      <p:cxnSp>
        <p:nvCxnSpPr>
          <p:cNvPr id="8" name="直線コネクタ 7"/>
          <p:cNvCxnSpPr/>
          <p:nvPr/>
        </p:nvCxnSpPr>
        <p:spPr>
          <a:xfrm>
            <a:off x="683568" y="980728"/>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9" name="図 8">
            <a:extLst>
              <a:ext uri="{FF2B5EF4-FFF2-40B4-BE49-F238E27FC236}">
                <a16:creationId xmlns:a16="http://schemas.microsoft.com/office/drawing/2014/main" id="{48C5890B-2239-41BF-A837-5BC491C57171}"/>
              </a:ext>
            </a:extLst>
          </p:cNvPr>
          <p:cNvPicPr>
            <a:picLocks noChangeAspect="1"/>
          </p:cNvPicPr>
          <p:nvPr/>
        </p:nvPicPr>
        <p:blipFill>
          <a:blip r:embed="rId2"/>
          <a:stretch>
            <a:fillRect/>
          </a:stretch>
        </p:blipFill>
        <p:spPr>
          <a:xfrm>
            <a:off x="1246344" y="4499498"/>
            <a:ext cx="6651312" cy="493819"/>
          </a:xfrm>
          <a:prstGeom prst="rect">
            <a:avLst/>
          </a:prstGeom>
        </p:spPr>
      </p:pic>
      <p:pic>
        <p:nvPicPr>
          <p:cNvPr id="10" name="図 9">
            <a:extLst>
              <a:ext uri="{FF2B5EF4-FFF2-40B4-BE49-F238E27FC236}">
                <a16:creationId xmlns:a16="http://schemas.microsoft.com/office/drawing/2014/main" id="{87A711AB-B468-47B1-8B1C-4B6E172C1C28}"/>
              </a:ext>
            </a:extLst>
          </p:cNvPr>
          <p:cNvPicPr>
            <a:picLocks noChangeAspect="1"/>
          </p:cNvPicPr>
          <p:nvPr/>
        </p:nvPicPr>
        <p:blipFill>
          <a:blip r:embed="rId3"/>
          <a:stretch>
            <a:fillRect/>
          </a:stretch>
        </p:blipFill>
        <p:spPr>
          <a:xfrm>
            <a:off x="1252440" y="5748304"/>
            <a:ext cx="6645216" cy="493819"/>
          </a:xfrm>
          <a:prstGeom prst="rect">
            <a:avLst/>
          </a:prstGeom>
        </p:spPr>
      </p:pic>
    </p:spTree>
    <p:extLst>
      <p:ext uri="{BB962C8B-B14F-4D97-AF65-F5344CB8AC3E}">
        <p14:creationId xmlns:p14="http://schemas.microsoft.com/office/powerpoint/2010/main" val="1889664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11560" y="260648"/>
            <a:ext cx="7772400" cy="508918"/>
          </a:xfrm>
        </p:spPr>
        <p:txBody>
          <a:bodyPr>
            <a:normAutofit/>
          </a:bodyPr>
          <a:lstStyle/>
          <a:p>
            <a:r>
              <a:rPr lang="ja-JP" altLang="ja-JP" sz="2400" dirty="0">
                <a:latin typeface="HG丸ｺﾞｼｯｸM-PRO" panose="020F0600000000000000" pitchFamily="50" charset="-128"/>
                <a:ea typeface="HG丸ｺﾞｼｯｸM-PRO" panose="020F0600000000000000" pitchFamily="50" charset="-128"/>
              </a:rPr>
              <a:t>業種と業態を決める</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2" name="コンテンツ プレースホルダー 1"/>
          <p:cNvSpPr>
            <a:spLocks noGrp="1"/>
          </p:cNvSpPr>
          <p:nvPr>
            <p:ph idx="1"/>
          </p:nvPr>
        </p:nvSpPr>
        <p:spPr>
          <a:xfrm>
            <a:off x="683568" y="954507"/>
            <a:ext cx="7408333" cy="3705275"/>
          </a:xfrm>
        </p:spPr>
        <p:txBody>
          <a:bodyPr>
            <a:normAutofit/>
          </a:bodyPr>
          <a:lstStyle/>
          <a:p>
            <a:pPr marL="0" lvl="0" indent="0">
              <a:buNone/>
            </a:pPr>
            <a:r>
              <a:rPr lang="ja-JP" altLang="ja-JP" sz="1800" dirty="0">
                <a:latin typeface="HG丸ｺﾞｼｯｸM-PRO" panose="020F0600000000000000" pitchFamily="50" charset="-128"/>
                <a:ea typeface="HG丸ｺﾞｼｯｸM-PRO" panose="020F0600000000000000" pitchFamily="50" charset="-128"/>
              </a:rPr>
              <a:t>業種：</a:t>
            </a:r>
            <a:r>
              <a:rPr lang="en-US" altLang="ja-JP" sz="1800" dirty="0">
                <a:latin typeface="HG丸ｺﾞｼｯｸM-PRO" panose="020F0600000000000000" pitchFamily="50" charset="-128"/>
                <a:ea typeface="HG丸ｺﾞｼｯｸM-PRO" panose="020F0600000000000000" pitchFamily="50" charset="-128"/>
              </a:rPr>
              <a:t> </a:t>
            </a:r>
            <a:r>
              <a:rPr lang="ja-JP" altLang="en-US" sz="1800" dirty="0">
                <a:latin typeface="HG丸ｺﾞｼｯｸM-PRO" panose="020F0600000000000000" pitchFamily="50" charset="-128"/>
                <a:ea typeface="HG丸ｺﾞｼｯｸM-PRO" panose="020F0600000000000000" pitchFamily="50" charset="-128"/>
              </a:rPr>
              <a:t>何を売るか</a:t>
            </a:r>
            <a:endParaRPr lang="ja-JP" altLang="ja-JP" sz="1800" dirty="0">
              <a:latin typeface="HG丸ｺﾞｼｯｸM-PRO" panose="020F0600000000000000" pitchFamily="50" charset="-128"/>
              <a:ea typeface="HG丸ｺﾞｼｯｸM-PRO" panose="020F0600000000000000" pitchFamily="50" charset="-128"/>
            </a:endParaRPr>
          </a:p>
          <a:p>
            <a:pPr marL="0" lvl="0" indent="0">
              <a:buNone/>
            </a:pPr>
            <a:r>
              <a:rPr lang="ja-JP" altLang="ja-JP" sz="1800" dirty="0">
                <a:latin typeface="HG丸ｺﾞｼｯｸM-PRO" panose="020F0600000000000000" pitchFamily="50" charset="-128"/>
                <a:ea typeface="HG丸ｺﾞｼｯｸM-PRO" panose="020F0600000000000000" pitchFamily="50" charset="-128"/>
              </a:rPr>
              <a:t>業態：</a:t>
            </a:r>
            <a:r>
              <a:rPr lang="ja-JP" altLang="en-US" sz="1800" dirty="0">
                <a:latin typeface="HG丸ｺﾞｼｯｸM-PRO" panose="020F0600000000000000" pitchFamily="50" charset="-128"/>
                <a:ea typeface="HG丸ｺﾞｼｯｸM-PRO" panose="020F0600000000000000" pitchFamily="50" charset="-128"/>
              </a:rPr>
              <a:t> どのように売るか</a:t>
            </a:r>
            <a:endParaRPr lang="en-US" altLang="ja-JP" sz="1800" dirty="0">
              <a:latin typeface="HG丸ｺﾞｼｯｸM-PRO" panose="020F0600000000000000" pitchFamily="50" charset="-128"/>
              <a:ea typeface="HG丸ｺﾞｼｯｸM-PRO" panose="020F0600000000000000" pitchFamily="50" charset="-128"/>
            </a:endParaRPr>
          </a:p>
          <a:p>
            <a:pPr marL="0" lvl="0" indent="0">
              <a:buNone/>
            </a:pPr>
            <a:r>
              <a:rPr lang="en-US" altLang="ja-JP" sz="1800" dirty="0">
                <a:latin typeface="HG丸ｺﾞｼｯｸM-PRO" panose="020F0600000000000000" pitchFamily="50" charset="-128"/>
                <a:ea typeface="HG丸ｺﾞｼｯｸM-PRO" panose="020F0600000000000000" pitchFamily="50" charset="-128"/>
              </a:rPr>
              <a:t>Point</a:t>
            </a:r>
          </a:p>
          <a:p>
            <a:pPr marL="0" lvl="0" indent="0">
              <a:buNone/>
            </a:pPr>
            <a:r>
              <a:rPr lang="ja-JP" altLang="en-US" sz="1800" dirty="0">
                <a:latin typeface="HG丸ｺﾞｼｯｸM-PRO" panose="020F0600000000000000" pitchFamily="50" charset="-128"/>
                <a:ea typeface="HG丸ｺﾞｼｯｸM-PRO" panose="020F0600000000000000" pitchFamily="50" charset="-128"/>
              </a:rPr>
              <a:t>・</a:t>
            </a:r>
            <a:r>
              <a:rPr lang="ja-JP" altLang="ja-JP" sz="1200" dirty="0">
                <a:latin typeface="HG丸ｺﾞｼｯｸM-PRO" panose="020F0600000000000000" pitchFamily="50" charset="-128"/>
                <a:ea typeface="HG丸ｺﾞｼｯｸM-PRO" panose="020F0600000000000000" pitchFamily="50" charset="-128"/>
              </a:rPr>
              <a:t>だれに・どのように・何を感じて欲しいかという視点から考える</a:t>
            </a:r>
          </a:p>
          <a:p>
            <a:pPr marL="0" indent="0">
              <a:buNone/>
            </a:pPr>
            <a:r>
              <a:rPr lang="ja-JP" altLang="en-US" sz="1200" dirty="0">
                <a:latin typeface="HG丸ｺﾞｼｯｸM-PRO" panose="020F0600000000000000" pitchFamily="50" charset="-128"/>
                <a:ea typeface="HG丸ｺﾞｼｯｸM-PRO" panose="020F0600000000000000" pitchFamily="50" charset="-128"/>
              </a:rPr>
              <a:t>・</a:t>
            </a:r>
            <a:r>
              <a:rPr lang="ja-JP" altLang="ja-JP" sz="1200" dirty="0">
                <a:latin typeface="HG丸ｺﾞｼｯｸM-PRO" panose="020F0600000000000000" pitchFamily="50" charset="-128"/>
                <a:ea typeface="HG丸ｺﾞｼｯｸM-PRO" panose="020F0600000000000000" pitchFamily="50" charset="-128"/>
              </a:rPr>
              <a:t>店のコンセプトを表現するものを選ぶ。お客様に何を</a:t>
            </a:r>
            <a:r>
              <a:rPr lang="ja-JP" altLang="en-US" sz="1200" dirty="0">
                <a:latin typeface="HG丸ｺﾞｼｯｸM-PRO" panose="020F0600000000000000" pitchFamily="50" charset="-128"/>
                <a:ea typeface="HG丸ｺﾞｼｯｸM-PRO" panose="020F0600000000000000" pitchFamily="50" charset="-128"/>
              </a:rPr>
              <a:t>　</a:t>
            </a:r>
            <a:r>
              <a:rPr lang="ja-JP" altLang="ja-JP" sz="1200" dirty="0">
                <a:latin typeface="HG丸ｺﾞｼｯｸM-PRO" panose="020F0600000000000000" pitchFamily="50" charset="-128"/>
                <a:ea typeface="HG丸ｺﾞｼｯｸM-PRO" panose="020F0600000000000000" pitchFamily="50" charset="-128"/>
              </a:rPr>
              <a:t>感じてほしいのか。</a:t>
            </a:r>
          </a:p>
          <a:p>
            <a:pPr marL="0" indent="0">
              <a:buNone/>
            </a:pPr>
            <a:r>
              <a:rPr lang="ja-JP" altLang="en-US" sz="1200" dirty="0">
                <a:latin typeface="HG丸ｺﾞｼｯｸM-PRO" panose="020F0600000000000000" pitchFamily="50" charset="-128"/>
                <a:ea typeface="HG丸ｺﾞｼｯｸM-PRO" panose="020F0600000000000000" pitchFamily="50" charset="-128"/>
              </a:rPr>
              <a:t>・</a:t>
            </a:r>
            <a:r>
              <a:rPr lang="ja-JP" altLang="ja-JP" sz="1200" dirty="0">
                <a:latin typeface="HG丸ｺﾞｼｯｸM-PRO" panose="020F0600000000000000" pitchFamily="50" charset="-128"/>
                <a:ea typeface="HG丸ｺﾞｼｯｸM-PRO" panose="020F0600000000000000" pitchFamily="50" charset="-128"/>
              </a:rPr>
              <a:t>コンセプトから業態を表現する</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E1D61334-AE3C-40AC-90EC-AEE9EF9F376E}" type="slidenum">
              <a:rPr kumimoji="1" lang="ja-JP" altLang="en-US" smtClean="0"/>
              <a:t>9</a:t>
            </a:fld>
            <a:endParaRPr kumimoji="1" lang="ja-JP" altLang="en-US"/>
          </a:p>
        </p:txBody>
      </p:sp>
      <p:sp>
        <p:nvSpPr>
          <p:cNvPr id="5" name="コンテンツ プレースホルダー 1"/>
          <p:cNvSpPr txBox="1">
            <a:spLocks/>
          </p:cNvSpPr>
          <p:nvPr/>
        </p:nvSpPr>
        <p:spPr>
          <a:xfrm>
            <a:off x="683568" y="3946126"/>
            <a:ext cx="7200799" cy="2016224"/>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a:buFont typeface="Wingdings 2"/>
              <a:buNone/>
            </a:pPr>
            <a:r>
              <a:rPr lang="ja-JP" altLang="en-US" sz="1800" dirty="0">
                <a:latin typeface="HG丸ｺﾞｼｯｸM-PRO" panose="020F0600000000000000" pitchFamily="50" charset="-128"/>
                <a:ea typeface="HG丸ｺﾞｼｯｸM-PRO" panose="020F0600000000000000" pitchFamily="50" charset="-128"/>
              </a:rPr>
              <a:t>業種・業態を書いてみましょう。</a:t>
            </a:r>
            <a:endParaRPr lang="ja-JP" altLang="ja-JP" sz="1800" dirty="0">
              <a:latin typeface="HG丸ｺﾞｼｯｸM-PRO" panose="020F0600000000000000" pitchFamily="50" charset="-128"/>
              <a:ea typeface="HG丸ｺﾞｼｯｸM-PRO" panose="020F0600000000000000" pitchFamily="50" charset="-128"/>
            </a:endParaRPr>
          </a:p>
          <a:p>
            <a:pPr marL="0" indent="0">
              <a:buFont typeface="Wingdings 2"/>
              <a:buNone/>
            </a:pPr>
            <a:r>
              <a:rPr lang="ja-JP" altLang="ja-JP" sz="1800"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業種は何か</a:t>
            </a:r>
            <a:endParaRPr lang="en-US" altLang="ja-JP" sz="1800" dirty="0">
              <a:latin typeface="HG丸ｺﾞｼｯｸM-PRO" panose="020F0600000000000000" pitchFamily="50" charset="-128"/>
              <a:ea typeface="HG丸ｺﾞｼｯｸM-PRO" panose="020F0600000000000000" pitchFamily="50" charset="-128"/>
            </a:endParaRPr>
          </a:p>
          <a:p>
            <a:pPr marL="0" indent="0">
              <a:buFont typeface="Wingdings 2"/>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Font typeface="Wingdings 2"/>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Font typeface="Wingdings 2"/>
              <a:buNone/>
            </a:pPr>
            <a:r>
              <a:rPr lang="ja-JP" altLang="ja-JP" sz="1800" dirty="0">
                <a:latin typeface="HG丸ｺﾞｼｯｸM-PRO" panose="020F0600000000000000" pitchFamily="50" charset="-128"/>
                <a:ea typeface="HG丸ｺﾞｼｯｸM-PRO" panose="020F0600000000000000" pitchFamily="50" charset="-128"/>
              </a:rPr>
              <a:t>◎</a:t>
            </a:r>
            <a:r>
              <a:rPr lang="ja-JP" altLang="en-US" sz="1800" dirty="0">
                <a:latin typeface="HG丸ｺﾞｼｯｸM-PRO" panose="020F0600000000000000" pitchFamily="50" charset="-128"/>
                <a:ea typeface="HG丸ｺﾞｼｯｸM-PRO" panose="020F0600000000000000" pitchFamily="50" charset="-128"/>
              </a:rPr>
              <a:t>業態はどうするか</a:t>
            </a:r>
          </a:p>
        </p:txBody>
      </p:sp>
      <p:cxnSp>
        <p:nvCxnSpPr>
          <p:cNvPr id="8" name="直線コネクタ 7"/>
          <p:cNvCxnSpPr/>
          <p:nvPr/>
        </p:nvCxnSpPr>
        <p:spPr>
          <a:xfrm>
            <a:off x="539552" y="764704"/>
            <a:ext cx="792088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2F0B2A53-61A7-4B90-A1B1-F99E56C641C0}"/>
              </a:ext>
            </a:extLst>
          </p:cNvPr>
          <p:cNvSpPr txBox="1"/>
          <p:nvPr/>
        </p:nvSpPr>
        <p:spPr>
          <a:xfrm>
            <a:off x="1203981" y="4769572"/>
            <a:ext cx="6587558" cy="369332"/>
          </a:xfrm>
          <a:prstGeom prst="rect">
            <a:avLst/>
          </a:prstGeom>
          <a:noFill/>
          <a:ln>
            <a:solidFill>
              <a:srgbClr val="C00000"/>
            </a:solidFill>
          </a:ln>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ビールとドイツ料理のお店</a:t>
            </a:r>
          </a:p>
        </p:txBody>
      </p:sp>
      <p:sp>
        <p:nvSpPr>
          <p:cNvPr id="11" name="テキスト ボックス 10">
            <a:extLst>
              <a:ext uri="{FF2B5EF4-FFF2-40B4-BE49-F238E27FC236}">
                <a16:creationId xmlns:a16="http://schemas.microsoft.com/office/drawing/2014/main" id="{8004A03B-79D6-4A24-9B9A-4B11E773A01C}"/>
              </a:ext>
            </a:extLst>
          </p:cNvPr>
          <p:cNvSpPr txBox="1"/>
          <p:nvPr/>
        </p:nvSpPr>
        <p:spPr>
          <a:xfrm>
            <a:off x="1203981" y="5770130"/>
            <a:ext cx="6587558" cy="646331"/>
          </a:xfrm>
          <a:prstGeom prst="rect">
            <a:avLst/>
          </a:prstGeom>
          <a:noFill/>
          <a:ln>
            <a:solidFill>
              <a:srgbClr val="C00000"/>
            </a:solidFill>
          </a:ln>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カウンターサービス・スタンディングと席の</a:t>
            </a:r>
            <a:r>
              <a:rPr lang="en-US" altLang="ja-JP" dirty="0">
                <a:latin typeface="HG丸ｺﾞｼｯｸM-PRO" panose="020F0600000000000000" pitchFamily="50" charset="-128"/>
                <a:ea typeface="HG丸ｺﾞｼｯｸM-PRO" panose="020F0600000000000000" pitchFamily="50" charset="-128"/>
              </a:rPr>
              <a:t>2</a:t>
            </a:r>
            <a:r>
              <a:rPr lang="ja-JP" altLang="en-US" dirty="0">
                <a:latin typeface="HG丸ｺﾞｼｯｸM-PRO" panose="020F0600000000000000" pitchFamily="50" charset="-128"/>
                <a:ea typeface="HG丸ｺﾞｼｯｸM-PRO" panose="020F0600000000000000" pitchFamily="50" charset="-128"/>
              </a:rPr>
              <a:t>パターン</a:t>
            </a:r>
            <a:endParaRPr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単価</a:t>
            </a:r>
            <a:r>
              <a:rPr kumimoji="1" lang="en-US" altLang="ja-JP" dirty="0">
                <a:latin typeface="HG丸ｺﾞｼｯｸM-PRO" panose="020F0600000000000000" pitchFamily="50" charset="-128"/>
                <a:ea typeface="HG丸ｺﾞｼｯｸM-PRO" panose="020F0600000000000000" pitchFamily="50" charset="-128"/>
              </a:rPr>
              <a:t>500</a:t>
            </a:r>
            <a:r>
              <a:rPr kumimoji="1" lang="ja-JP" altLang="en-US" dirty="0">
                <a:latin typeface="HG丸ｺﾞｼｯｸM-PRO" panose="020F0600000000000000" pitchFamily="50" charset="-128"/>
                <a:ea typeface="HG丸ｺﾞｼｯｸM-PRO" panose="020F0600000000000000" pitchFamily="50" charset="-128"/>
              </a:rPr>
              <a:t>円・</a:t>
            </a:r>
            <a:r>
              <a:rPr kumimoji="1" lang="en-US" altLang="ja-JP" dirty="0">
                <a:latin typeface="HG丸ｺﾞｼｯｸM-PRO" panose="020F0600000000000000" pitchFamily="50" charset="-128"/>
                <a:ea typeface="HG丸ｺﾞｼｯｸM-PRO" panose="020F0600000000000000" pitchFamily="50" charset="-128"/>
              </a:rPr>
              <a:t>750</a:t>
            </a:r>
            <a:r>
              <a:rPr kumimoji="1" lang="ja-JP" altLang="en-US" dirty="0">
                <a:latin typeface="HG丸ｺﾞｼｯｸM-PRO" panose="020F0600000000000000" pitchFamily="50" charset="-128"/>
                <a:ea typeface="HG丸ｺﾞｼｯｸM-PRO" panose="020F0600000000000000" pitchFamily="50" charset="-128"/>
              </a:rPr>
              <a:t>円の</a:t>
            </a:r>
            <a:r>
              <a:rPr kumimoji="1" lang="en-US" altLang="ja-JP" dirty="0">
                <a:latin typeface="HG丸ｺﾞｼｯｸM-PRO" panose="020F0600000000000000" pitchFamily="50" charset="-128"/>
                <a:ea typeface="HG丸ｺﾞｼｯｸM-PRO" panose="020F0600000000000000" pitchFamily="50" charset="-128"/>
              </a:rPr>
              <a:t>2</a:t>
            </a:r>
            <a:r>
              <a:rPr kumimoji="1" lang="ja-JP" altLang="en-US" dirty="0">
                <a:latin typeface="HG丸ｺﾞｼｯｸM-PRO" panose="020F0600000000000000" pitchFamily="50" charset="-128"/>
                <a:ea typeface="HG丸ｺﾞｼｯｸM-PRO" panose="020F0600000000000000" pitchFamily="50" charset="-128"/>
              </a:rPr>
              <a:t>パターン</a:t>
            </a:r>
          </a:p>
        </p:txBody>
      </p:sp>
    </p:spTree>
    <p:extLst>
      <p:ext uri="{BB962C8B-B14F-4D97-AF65-F5344CB8AC3E}">
        <p14:creationId xmlns:p14="http://schemas.microsoft.com/office/powerpoint/2010/main" val="3159061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ンテグラル">
  <a:themeElements>
    <a:clrScheme name="インテグラル">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インテグラル">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インテグラル">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563</TotalTime>
  <Words>1707</Words>
  <Application>Microsoft Office PowerPoint</Application>
  <PresentationFormat>画面に合わせる (4:3)</PresentationFormat>
  <Paragraphs>771</Paragraphs>
  <Slides>42</Slides>
  <Notes>4</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42</vt:i4>
      </vt:variant>
    </vt:vector>
  </HeadingPairs>
  <TitlesOfParts>
    <vt:vector size="57" baseType="lpstr">
      <vt:lpstr>HG丸ｺﾞｼｯｸM-PRO</vt:lpstr>
      <vt:lpstr>ＭＳ Ｐゴシック</vt:lpstr>
      <vt:lpstr>ＭＳ 明朝</vt:lpstr>
      <vt:lpstr>メイリオ</vt:lpstr>
      <vt:lpstr>游明朝</vt:lpstr>
      <vt:lpstr>Arial</vt:lpstr>
      <vt:lpstr>Calibri</vt:lpstr>
      <vt:lpstr>Century</vt:lpstr>
      <vt:lpstr>Courier New</vt:lpstr>
      <vt:lpstr>Times New Roman</vt:lpstr>
      <vt:lpstr>Tw Cen MT</vt:lpstr>
      <vt:lpstr>Tw Cen MT Condensed</vt:lpstr>
      <vt:lpstr>Wingdings 2</vt:lpstr>
      <vt:lpstr>Wingdings 3</vt:lpstr>
      <vt:lpstr>インテグラル</vt:lpstr>
      <vt:lpstr>飲食店開業のために 必要なこと</vt:lpstr>
      <vt:lpstr>お店をなぜ開業したいのか？</vt:lpstr>
      <vt:lpstr>次の条件にご自分が該当するかチェックしてみよう </vt:lpstr>
      <vt:lpstr>コンセプトマップを作成します。</vt:lpstr>
      <vt:lpstr>オープンするまでの流れ　１２か月の流れ</vt:lpstr>
      <vt:lpstr>コンセプトを考えよう</vt:lpstr>
      <vt:lpstr>好きなことを伝えてみよう</vt:lpstr>
      <vt:lpstr>コンセプト</vt:lpstr>
      <vt:lpstr>業種と業態を決める</vt:lpstr>
      <vt:lpstr>ターゲットの設定</vt:lpstr>
      <vt:lpstr>コンセプトを作る</vt:lpstr>
      <vt:lpstr>店名・ロゴマークを決める</vt:lpstr>
      <vt:lpstr>内装・外装デザインをイメージする</vt:lpstr>
      <vt:lpstr>レイアウトをイメージする</vt:lpstr>
      <vt:lpstr>キッチンレイアウトをイメージする</vt:lpstr>
      <vt:lpstr>外装をイメージする</vt:lpstr>
      <vt:lpstr>看板を考えるときのポイント</vt:lpstr>
      <vt:lpstr>内装をイメージする</vt:lpstr>
      <vt:lpstr>照明とＢＧＭについて</vt:lpstr>
      <vt:lpstr>備品類について</vt:lpstr>
      <vt:lpstr>物件を探す </vt:lpstr>
      <vt:lpstr>物件を探すときに決めておくこと</vt:lpstr>
      <vt:lpstr>許認可申請について</vt:lpstr>
      <vt:lpstr>主な必要資格・申請手続き</vt:lpstr>
      <vt:lpstr>コンセプトを考えたメニュー作り</vt:lpstr>
      <vt:lpstr>メニュー開発の手順（個人店舗）</vt:lpstr>
      <vt:lpstr>仕入れと原価の考え方</vt:lpstr>
      <vt:lpstr>仕入れと原価の考え方</vt:lpstr>
      <vt:lpstr>仕入れ先の選定</vt:lpstr>
      <vt:lpstr>仕入れの流れ</vt:lpstr>
      <vt:lpstr>PowerPoint プレゼンテーション</vt:lpstr>
      <vt:lpstr>メニューブックの役割について</vt:lpstr>
      <vt:lpstr>　メニューブックの役割について</vt:lpstr>
      <vt:lpstr>PowerPoint プレゼンテーション</vt:lpstr>
      <vt:lpstr>メニューブックの役割について</vt:lpstr>
      <vt:lpstr>メニューブックの役割について</vt:lpstr>
      <vt:lpstr>飲食店を営業するのにかかる費用</vt:lpstr>
      <vt:lpstr>　売上計画  </vt:lpstr>
      <vt:lpstr>　ＦＬコストについて</vt:lpstr>
      <vt:lpstr>　ＦＬコストについて</vt:lpstr>
      <vt:lpstr>　損益計算書とは</vt:lpstr>
      <vt:lpstr>　その他　　　必要書類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レストランプロデュースとは？</dc:title>
  <dc:creator>JFCS</dc:creator>
  <cp:lastModifiedBy>岩本 留里子</cp:lastModifiedBy>
  <cp:revision>62</cp:revision>
  <dcterms:created xsi:type="dcterms:W3CDTF">2015-06-10T00:25:59Z</dcterms:created>
  <dcterms:modified xsi:type="dcterms:W3CDTF">2018-10-31T07:01:42Z</dcterms:modified>
</cp:coreProperties>
</file>